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85" r:id="rId21"/>
    <p:sldId id="278" r:id="rId22"/>
    <p:sldId id="279" r:id="rId23"/>
    <p:sldId id="274" r:id="rId24"/>
    <p:sldId id="275" r:id="rId25"/>
    <p:sldId id="277" r:id="rId26"/>
    <p:sldId id="280" r:id="rId27"/>
    <p:sldId id="281" r:id="rId28"/>
    <p:sldId id="282" r:id="rId29"/>
    <p:sldId id="283" r:id="rId30"/>
    <p:sldId id="284" r:id="rId31"/>
  </p:sldIdLst>
  <p:sldSz cx="9144000" cy="6858000" type="screen4x3"/>
  <p:notesSz cx="6858000" cy="9144000"/>
  <p:defaultTextStyle>
    <a:defPPr>
      <a:defRPr lang="en-US"/>
    </a:defPPr>
    <a:lvl1pPr algn="ctr" rtl="0" eaLnBrk="0" fontAlgn="base" hangingPunct="0">
      <a:spcBef>
        <a:spcPct val="0"/>
      </a:spcBef>
      <a:spcAft>
        <a:spcPct val="0"/>
      </a:spcAft>
      <a:defRPr kern="1200">
        <a:solidFill>
          <a:schemeClr val="tx1"/>
        </a:solidFill>
        <a:latin typeface="Garamond" pitchFamily="18" charset="0"/>
        <a:ea typeface="+mn-ea"/>
        <a:cs typeface="+mn-cs"/>
      </a:defRPr>
    </a:lvl1pPr>
    <a:lvl2pPr marL="457200" algn="ctr" rtl="0" eaLnBrk="0" fontAlgn="base" hangingPunct="0">
      <a:spcBef>
        <a:spcPct val="0"/>
      </a:spcBef>
      <a:spcAft>
        <a:spcPct val="0"/>
      </a:spcAft>
      <a:defRPr kern="1200">
        <a:solidFill>
          <a:schemeClr val="tx1"/>
        </a:solidFill>
        <a:latin typeface="Garamond" pitchFamily="18" charset="0"/>
        <a:ea typeface="+mn-ea"/>
        <a:cs typeface="+mn-cs"/>
      </a:defRPr>
    </a:lvl2pPr>
    <a:lvl3pPr marL="914400" algn="ctr"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ctr"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ctr"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 initial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292929"/>
    <a:srgbClr val="660066"/>
    <a:srgbClr val="660033"/>
    <a:srgbClr val="99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04" autoAdjust="0"/>
    <p:restoredTop sz="95048" autoAdjust="0"/>
  </p:normalViewPr>
  <p:slideViewPr>
    <p:cSldViewPr>
      <p:cViewPr varScale="1">
        <p:scale>
          <a:sx n="101" d="100"/>
          <a:sy n="101" d="100"/>
        </p:scale>
        <p:origin x="-108" y="-2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1254"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08-04-09T15:09:07.898" idx="1">
    <p:pos x="10" y="10"/>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defRPr>
            </a:lvl1pPr>
          </a:lstStyle>
          <a:p>
            <a:endParaRPr lang="en-US" dirty="0"/>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dirty="0"/>
          </a:p>
        </p:txBody>
      </p:sp>
      <p:sp>
        <p:nvSpPr>
          <p:cNvPr id="143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endParaRPr lang="en-US" dirty="0"/>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B457F8B1-824D-411E-9464-B7D60A866663}"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809DAA-2C34-4341-A0C7-1081AFB13569}" type="slidenum">
              <a:rPr lang="en-US"/>
              <a:pPr/>
              <a:t>1</a:t>
            </a:fld>
            <a:endParaRPr lang="en-US" dirty="0"/>
          </a:p>
        </p:txBody>
      </p:sp>
      <p:sp>
        <p:nvSpPr>
          <p:cNvPr id="32770" name="Rectangle 2"/>
          <p:cNvSpPr>
            <a:spLocks noRo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5B2CB0-86C9-4453-B5EC-0F78AF5F9E7F}" type="slidenum">
              <a:rPr lang="en-US"/>
              <a:pPr/>
              <a:t>15</a:t>
            </a:fld>
            <a:endParaRPr lang="en-US" dirty="0"/>
          </a:p>
        </p:txBody>
      </p:sp>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058FEA-205E-426C-8478-D174F5BBAD7C}" type="slidenum">
              <a:rPr lang="en-US"/>
              <a:pPr/>
              <a:t>16</a:t>
            </a:fld>
            <a:endParaRPr lang="en-US" dirty="0"/>
          </a:p>
        </p:txBody>
      </p:sp>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p:txBody>
          <a:bodyPr/>
          <a:lstStyle/>
          <a:p>
            <a:r>
              <a:rPr lang="en-US" dirty="0"/>
              <a:t>Explain to the audience that de-validating a student’s feelings will only add to the student’s negative feelings of self-worth and low self-esteem.</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9D8C1F-F216-4AC4-B049-20AD69D42B1D}" type="slidenum">
              <a:rPr lang="en-US"/>
              <a:pPr/>
              <a:t>17</a:t>
            </a:fld>
            <a:endParaRPr lang="en-US" dirty="0"/>
          </a:p>
        </p:txBody>
      </p:sp>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US" dirty="0"/>
              <a:t>Explain to the audience that this has been proven to create a hostile school environment (Fineran &amp; Bolen, 2006). This is a type of environment where students feel they can trust no one and are forced to retaliate in ways that may include more harassment or violence.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597C9A-C8C0-498B-B625-C68A055FE16F}" type="slidenum">
              <a:rPr lang="en-US"/>
              <a:pPr/>
              <a:t>18</a:t>
            </a:fld>
            <a:endParaRPr lang="en-US" dirty="0"/>
          </a:p>
        </p:txBody>
      </p:sp>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n-US" dirty="0"/>
              <a:t>	Explain to the audience that while it is okay to wait until you do not have an audience, it is important to ALWAYS make a point to address the behavior. You must let the students know that you have to meet with them and set aside a specified time.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810DCB-2F68-4507-8C5C-26517C1156CC}" type="slidenum">
              <a:rPr lang="en-US"/>
              <a:pPr/>
              <a:t>19</a:t>
            </a:fld>
            <a:endParaRPr lang="en-US" dirty="0"/>
          </a:p>
        </p:txBody>
      </p:sp>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p:txBody>
          <a:bodyPr/>
          <a:lstStyle/>
          <a:p>
            <a:r>
              <a:rPr lang="en-US" dirty="0"/>
              <a:t>Remind the audience that they should always have one-on-one meetings with each student involved. Then decide whether it </a:t>
            </a:r>
            <a:r>
              <a:rPr lang="en-US" dirty="0" smtClean="0"/>
              <a:t>would </a:t>
            </a:r>
            <a:r>
              <a:rPr lang="en-US" dirty="0"/>
              <a:t>be beneficial or harmful to meet with the parties involved as a group to mediate.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27D096-FA29-4CB9-82F3-AD2502F1734B}" type="slidenum">
              <a:rPr lang="en-US"/>
              <a:pPr/>
              <a:t>23</a:t>
            </a:fld>
            <a:endParaRPr lang="en-US" dirty="0"/>
          </a:p>
        </p:txBody>
      </p:sp>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n-US" dirty="0"/>
              <a:t>Remind the audience that it is important to punish the behavior EVERY time. THERE ARE NO WARNINGS OR SECOND CHANCES.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D5CC52-EECA-4922-B4CE-DF48A64BB976}" type="slidenum">
              <a:rPr lang="en-US"/>
              <a:pPr/>
              <a:t>24</a:t>
            </a:fld>
            <a:endParaRPr lang="en-US" dirty="0"/>
          </a:p>
        </p:txBody>
      </p:sp>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p:txBody>
          <a:bodyPr/>
          <a:lstStyle/>
          <a:p>
            <a:r>
              <a:rPr lang="en-US" dirty="0"/>
              <a:t>It may help to remind students that there are federal laws  against sexual harassment and if their behavior needed to be reported to a government beyond the school board, they may face serious, life-changing penalties.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3CCA72-092B-4A6F-9FEB-25F4CD8425E8}" type="slidenum">
              <a:rPr lang="en-US"/>
              <a:pPr/>
              <a:t>25</a:t>
            </a:fld>
            <a:endParaRPr lang="en-US" dirty="0"/>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83F990-9507-427E-8040-1FC8380DB0D4}" type="slidenum">
              <a:rPr lang="en-US"/>
              <a:pPr/>
              <a:t>3</a:t>
            </a:fld>
            <a:endParaRPr lang="en-US" dirty="0"/>
          </a:p>
        </p:txBody>
      </p:sp>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919A34-D52C-46B9-9D29-DAF1DAD823CC}" type="slidenum">
              <a:rPr lang="en-US"/>
              <a:pPr/>
              <a:t>5</a:t>
            </a:fld>
            <a:endParaRPr lang="en-US" dirty="0"/>
          </a:p>
        </p:txBody>
      </p:sp>
      <p:sp>
        <p:nvSpPr>
          <p:cNvPr id="34818" name="Rectangle 2"/>
          <p:cNvSpPr>
            <a:spLocks noRo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277EC1-C6A7-4FB5-998A-586018A5CAC2}" type="slidenum">
              <a:rPr lang="en-US"/>
              <a:pPr/>
              <a:t>7</a:t>
            </a:fld>
            <a:endParaRPr lang="en-US" dirty="0"/>
          </a:p>
        </p:txBody>
      </p:sp>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FD7407-91A9-44A9-B345-146A25C16618}" type="slidenum">
              <a:rPr lang="en-US"/>
              <a:pPr/>
              <a:t>8</a:t>
            </a:fld>
            <a:endParaRPr lang="en-US" dirty="0"/>
          </a:p>
        </p:txBody>
      </p:sp>
      <p:sp>
        <p:nvSpPr>
          <p:cNvPr id="15362" name="Rectangle 2"/>
          <p:cNvSpPr>
            <a:spLocks noRot="1" noChangeArrowheads="1" noTextEdit="1"/>
          </p:cNvSpPr>
          <p:nvPr>
            <p:ph type="sldImg"/>
          </p:nvPr>
        </p:nvSpPr>
        <p:spPr>
          <a:ln/>
        </p:spPr>
      </p:sp>
      <p:sp>
        <p:nvSpPr>
          <p:cNvPr id="15363" name="Rectangle 3"/>
          <p:cNvSpPr>
            <a:spLocks noGrp="1" noChangeArrowheads="1"/>
          </p:cNvSpPr>
          <p:nvPr>
            <p:ph type="body" idx="1"/>
          </p:nvPr>
        </p:nvSpPr>
        <p:spPr/>
        <p:txBody>
          <a:bodyPr/>
          <a:lstStyle/>
          <a:p>
            <a:r>
              <a:rPr lang="en-US" dirty="0"/>
              <a:t>For boys, mention that these things are unwanted because they are typically not ready for romantic relationships in the same way adolescent girls may be.</a:t>
            </a:r>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CFF46E-7CCB-41EA-9980-689D221BC523}" type="slidenum">
              <a:rPr lang="en-US"/>
              <a:pPr/>
              <a:t>9</a:t>
            </a:fld>
            <a:endParaRPr lang="en-US" dirty="0"/>
          </a:p>
        </p:txBody>
      </p:sp>
      <p:sp>
        <p:nvSpPr>
          <p:cNvPr id="36866" name="Rectangle 2"/>
          <p:cNvSpPr>
            <a:spLocks noRo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317498-7E15-4B6B-8392-7D06EE428DA9}" type="slidenum">
              <a:rPr lang="en-US"/>
              <a:pPr/>
              <a:t>11</a:t>
            </a:fld>
            <a:endParaRPr lang="en-US" dirty="0"/>
          </a:p>
        </p:txBody>
      </p:sp>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41C1FD-CA69-414A-ADCB-7E6CCAA364D4}" type="slidenum">
              <a:rPr lang="en-US"/>
              <a:pPr/>
              <a:t>12</a:t>
            </a:fld>
            <a:endParaRPr lang="en-US" dirty="0"/>
          </a:p>
        </p:txBody>
      </p:sp>
      <p:sp>
        <p:nvSpPr>
          <p:cNvPr id="20482" name="Rectangle 2"/>
          <p:cNvSpPr>
            <a:spLocks noRot="1" noChangeArrowheads="1" noTextEdit="1"/>
          </p:cNvSpPr>
          <p:nvPr>
            <p:ph type="sldImg"/>
          </p:nvPr>
        </p:nvSpPr>
        <p:spPr>
          <a:ln/>
        </p:spPr>
      </p:sp>
      <p:sp>
        <p:nvSpPr>
          <p:cNvPr id="20483" name="Rectangle 3"/>
          <p:cNvSpPr>
            <a:spLocks noGrp="1" noChangeArrowheads="1"/>
          </p:cNvSpPr>
          <p:nvPr>
            <p:ph type="body" idx="1"/>
          </p:nvPr>
        </p:nvSpPr>
        <p:spPr/>
        <p:txBody>
          <a:bodyPr/>
          <a:lstStyle/>
          <a:p>
            <a:r>
              <a:rPr lang="en-US" dirty="0"/>
              <a:t>*</a:t>
            </a:r>
            <a:r>
              <a:rPr lang="en-US" sz="700" dirty="0"/>
              <a:t>Please note these behaviors can also be signs there is a problem at home, regular bullying, etc. You must talk to the victim to find the root of the problem if you have not personally witnessed sexual harassment or received reports of it.</a:t>
            </a:r>
          </a:p>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B9F04C-9A2F-4E76-8B26-D1B8A8FDC534}" type="slidenum">
              <a:rPr lang="en-US"/>
              <a:pPr/>
              <a:t>13</a:t>
            </a:fld>
            <a:endParaRPr lang="en-US" dirty="0"/>
          </a:p>
        </p:txBody>
      </p:sp>
      <p:sp>
        <p:nvSpPr>
          <p:cNvPr id="38914" name="Rectangle 2"/>
          <p:cNvSpPr>
            <a:spLocks noRo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9140825" cy="6850063"/>
            <a:chOff x="0" y="0"/>
            <a:chExt cx="5758" cy="4315"/>
          </a:xfrm>
        </p:grpSpPr>
        <p:grpSp>
          <p:nvGrpSpPr>
            <p:cNvPr id="4099" name="Group 3"/>
            <p:cNvGrpSpPr>
              <a:grpSpLocks/>
            </p:cNvGrpSpPr>
            <p:nvPr userDrawn="1"/>
          </p:nvGrpSpPr>
          <p:grpSpPr bwMode="auto">
            <a:xfrm>
              <a:off x="1728" y="2230"/>
              <a:ext cx="4027" cy="2085"/>
              <a:chOff x="1728" y="2230"/>
              <a:chExt cx="4027" cy="2085"/>
            </a:xfrm>
          </p:grpSpPr>
          <p:sp>
            <p:nvSpPr>
              <p:cNvPr id="4100"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dirty="0"/>
              </a:p>
            </p:txBody>
          </p:sp>
          <p:sp>
            <p:nvSpPr>
              <p:cNvPr id="4101"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dirty="0"/>
              </a:p>
            </p:txBody>
          </p:sp>
          <p:sp>
            <p:nvSpPr>
              <p:cNvPr id="4102"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dirty="0"/>
              </a:p>
            </p:txBody>
          </p:sp>
          <p:sp>
            <p:nvSpPr>
              <p:cNvPr id="4103"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dirty="0"/>
              </a:p>
            </p:txBody>
          </p:sp>
          <p:sp>
            <p:nvSpPr>
              <p:cNvPr id="4104"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dirty="0"/>
              </a:p>
            </p:txBody>
          </p:sp>
        </p:grpSp>
        <p:sp>
          <p:nvSpPr>
            <p:cNvPr id="4105"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dirty="0"/>
            </a:p>
          </p:txBody>
        </p:sp>
        <p:sp>
          <p:nvSpPr>
            <p:cNvPr id="4106"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dirty="0"/>
            </a:p>
          </p:txBody>
        </p:sp>
      </p:grpSp>
      <p:sp>
        <p:nvSpPr>
          <p:cNvPr id="4107"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410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109" name="Rectangle 13"/>
          <p:cNvSpPr>
            <a:spLocks noGrp="1" noChangeArrowheads="1"/>
          </p:cNvSpPr>
          <p:nvPr>
            <p:ph type="dt" sz="quarter" idx="2"/>
          </p:nvPr>
        </p:nvSpPr>
        <p:spPr>
          <a:xfrm>
            <a:off x="457200" y="6248400"/>
            <a:ext cx="2133600" cy="476250"/>
          </a:xfrm>
        </p:spPr>
        <p:txBody>
          <a:bodyPr/>
          <a:lstStyle>
            <a:lvl1pPr>
              <a:defRPr/>
            </a:lvl1pPr>
          </a:lstStyle>
          <a:p>
            <a:endParaRPr lang="en-US" dirty="0"/>
          </a:p>
        </p:txBody>
      </p:sp>
      <p:sp>
        <p:nvSpPr>
          <p:cNvPr id="4110" name="Rectangle 14"/>
          <p:cNvSpPr>
            <a:spLocks noGrp="1" noChangeArrowheads="1"/>
          </p:cNvSpPr>
          <p:nvPr>
            <p:ph type="ftr" sz="quarter" idx="3"/>
          </p:nvPr>
        </p:nvSpPr>
        <p:spPr>
          <a:xfrm>
            <a:off x="3124200" y="6251575"/>
            <a:ext cx="2895600" cy="476250"/>
          </a:xfrm>
        </p:spPr>
        <p:txBody>
          <a:bodyPr/>
          <a:lstStyle>
            <a:lvl1pPr>
              <a:defRPr/>
            </a:lvl1pPr>
          </a:lstStyle>
          <a:p>
            <a:endParaRPr lang="en-US" dirty="0"/>
          </a:p>
        </p:txBody>
      </p:sp>
      <p:sp>
        <p:nvSpPr>
          <p:cNvPr id="4111" name="Rectangle 15"/>
          <p:cNvSpPr>
            <a:spLocks noGrp="1" noChangeArrowheads="1"/>
          </p:cNvSpPr>
          <p:nvPr>
            <p:ph type="sldNum" sz="quarter" idx="4"/>
          </p:nvPr>
        </p:nvSpPr>
        <p:spPr>
          <a:xfrm>
            <a:off x="6553200" y="6254750"/>
            <a:ext cx="2133600" cy="476250"/>
          </a:xfrm>
        </p:spPr>
        <p:txBody>
          <a:bodyPr/>
          <a:lstStyle>
            <a:lvl1pPr>
              <a:defRPr/>
            </a:lvl1pPr>
          </a:lstStyle>
          <a:p>
            <a:fld id="{4B949BC8-F50E-4651-8379-17D16268ECDD}"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6E15D811-D84C-4A3B-B66C-ABC188FB8927}" type="slidenum">
              <a:rPr lang="en-US"/>
              <a:pPr/>
              <a:t>‹#›</a:t>
            </a:fld>
            <a:endParaRPr lang="en-US" dirty="0"/>
          </a:p>
        </p:txBody>
      </p:sp>
      <p:sp>
        <p:nvSpPr>
          <p:cNvPr id="6" name="Footer Placeholder 5"/>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151681F4-E64F-411C-9DDD-94241952AD10}" type="slidenum">
              <a:rPr lang="en-US"/>
              <a:pPr/>
              <a:t>‹#›</a:t>
            </a:fld>
            <a:endParaRPr lang="en-US" dirty="0"/>
          </a:p>
        </p:txBody>
      </p:sp>
      <p:sp>
        <p:nvSpPr>
          <p:cNvPr id="6" name="Footer Placeholder 5"/>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2D38F096-5E38-4CDD-95F6-655B805C7448}" type="slidenum">
              <a:rPr lang="en-US"/>
              <a:pPr/>
              <a:t>‹#›</a:t>
            </a:fld>
            <a:endParaRPr lang="en-US" dirty="0"/>
          </a:p>
        </p:txBody>
      </p:sp>
      <p:sp>
        <p:nvSpPr>
          <p:cNvPr id="6" name="Footer Placeholder 5"/>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4FB11D38-49E8-46F9-B029-22D6BC591340}" type="slidenum">
              <a:rPr lang="en-US"/>
              <a:pPr/>
              <a:t>‹#›</a:t>
            </a:fld>
            <a:endParaRPr lang="en-US" dirty="0"/>
          </a:p>
        </p:txBody>
      </p:sp>
      <p:sp>
        <p:nvSpPr>
          <p:cNvPr id="6" name="Footer Placeholder 5"/>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ECC80A36-ADF0-4689-A855-5B7451C83A3F}" type="slidenum">
              <a:rPr lang="en-US"/>
              <a:pPr/>
              <a:t>‹#›</a:t>
            </a:fld>
            <a:endParaRPr lang="en-US" dirty="0"/>
          </a:p>
        </p:txBody>
      </p:sp>
      <p:sp>
        <p:nvSpPr>
          <p:cNvPr id="7" name="Footer Placeholder 6"/>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Slide Number Placeholder 7"/>
          <p:cNvSpPr>
            <a:spLocks noGrp="1"/>
          </p:cNvSpPr>
          <p:nvPr>
            <p:ph type="sldNum" sz="quarter" idx="11"/>
          </p:nvPr>
        </p:nvSpPr>
        <p:spPr/>
        <p:txBody>
          <a:bodyPr/>
          <a:lstStyle>
            <a:lvl1pPr>
              <a:defRPr/>
            </a:lvl1pPr>
          </a:lstStyle>
          <a:p>
            <a:fld id="{D331919A-30B9-4E63-AB3D-6033C37EBB36}" type="slidenum">
              <a:rPr lang="en-US"/>
              <a:pPr/>
              <a:t>‹#›</a:t>
            </a:fld>
            <a:endParaRPr lang="en-US" dirty="0"/>
          </a:p>
        </p:txBody>
      </p:sp>
      <p:sp>
        <p:nvSpPr>
          <p:cNvPr id="9" name="Footer Placeholder 8"/>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Slide Number Placeholder 3"/>
          <p:cNvSpPr>
            <a:spLocks noGrp="1"/>
          </p:cNvSpPr>
          <p:nvPr>
            <p:ph type="sldNum" sz="quarter" idx="11"/>
          </p:nvPr>
        </p:nvSpPr>
        <p:spPr/>
        <p:txBody>
          <a:bodyPr/>
          <a:lstStyle>
            <a:lvl1pPr>
              <a:defRPr/>
            </a:lvl1pPr>
          </a:lstStyle>
          <a:p>
            <a:fld id="{944E91F4-2E27-429C-B42D-BB71EEB3DC49}" type="slidenum">
              <a:rPr lang="en-US"/>
              <a:pPr/>
              <a:t>‹#›</a:t>
            </a:fld>
            <a:endParaRPr lang="en-US" dirty="0"/>
          </a:p>
        </p:txBody>
      </p:sp>
      <p:sp>
        <p:nvSpPr>
          <p:cNvPr id="5" name="Footer Placeholder 4"/>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Slide Number Placeholder 2"/>
          <p:cNvSpPr>
            <a:spLocks noGrp="1"/>
          </p:cNvSpPr>
          <p:nvPr>
            <p:ph type="sldNum" sz="quarter" idx="11"/>
          </p:nvPr>
        </p:nvSpPr>
        <p:spPr/>
        <p:txBody>
          <a:bodyPr/>
          <a:lstStyle>
            <a:lvl1pPr>
              <a:defRPr/>
            </a:lvl1pPr>
          </a:lstStyle>
          <a:p>
            <a:fld id="{26D2B269-5352-433F-A08B-F37A00CA4284}" type="slidenum">
              <a:rPr lang="en-US"/>
              <a:pPr/>
              <a:t>‹#›</a:t>
            </a:fld>
            <a:endParaRPr lang="en-US" dirty="0"/>
          </a:p>
        </p:txBody>
      </p:sp>
      <p:sp>
        <p:nvSpPr>
          <p:cNvPr id="4" name="Footer Placeholder 3"/>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678F430A-A758-4AA9-9EA1-220F22CFA61B}" type="slidenum">
              <a:rPr lang="en-US"/>
              <a:pPr/>
              <a:t>‹#›</a:t>
            </a:fld>
            <a:endParaRPr lang="en-US" dirty="0"/>
          </a:p>
        </p:txBody>
      </p:sp>
      <p:sp>
        <p:nvSpPr>
          <p:cNvPr id="7" name="Footer Placeholder 6"/>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68845476-DDFD-45B2-94C7-93B97F10F1A0}" type="slidenum">
              <a:rPr lang="en-US"/>
              <a:pPr/>
              <a:t>‹#›</a:t>
            </a:fld>
            <a:endParaRPr lang="en-US" dirty="0"/>
          </a:p>
        </p:txBody>
      </p:sp>
      <p:sp>
        <p:nvSpPr>
          <p:cNvPr id="7" name="Footer Placeholder 6"/>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endParaRPr lang="en-US" dirty="0"/>
          </a:p>
        </p:txBody>
      </p:sp>
      <p:sp>
        <p:nvSpPr>
          <p:cNvPr id="3075"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63A725DF-6084-44D4-AE6D-2558164123C1}" type="slidenum">
              <a:rPr lang="en-US"/>
              <a:pPr/>
              <a:t>‹#›</a:t>
            </a:fld>
            <a:endParaRPr lang="en-US" dirty="0"/>
          </a:p>
        </p:txBody>
      </p:sp>
      <p:grpSp>
        <p:nvGrpSpPr>
          <p:cNvPr id="3076" name="Group 4"/>
          <p:cNvGrpSpPr>
            <a:grpSpLocks/>
          </p:cNvGrpSpPr>
          <p:nvPr/>
        </p:nvGrpSpPr>
        <p:grpSpPr bwMode="auto">
          <a:xfrm>
            <a:off x="0" y="0"/>
            <a:ext cx="9140825" cy="6850063"/>
            <a:chOff x="0" y="0"/>
            <a:chExt cx="5758" cy="4315"/>
          </a:xfrm>
        </p:grpSpPr>
        <p:grpSp>
          <p:nvGrpSpPr>
            <p:cNvPr id="3077" name="Group 5"/>
            <p:cNvGrpSpPr>
              <a:grpSpLocks/>
            </p:cNvGrpSpPr>
            <p:nvPr userDrawn="1"/>
          </p:nvGrpSpPr>
          <p:grpSpPr bwMode="auto">
            <a:xfrm>
              <a:off x="1728" y="2230"/>
              <a:ext cx="4027" cy="2085"/>
              <a:chOff x="1728" y="2230"/>
              <a:chExt cx="4027" cy="2085"/>
            </a:xfrm>
          </p:grpSpPr>
          <p:sp>
            <p:nvSpPr>
              <p:cNvPr id="3078"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dirty="0"/>
              </a:p>
            </p:txBody>
          </p:sp>
          <p:sp>
            <p:nvSpPr>
              <p:cNvPr id="3079"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dirty="0"/>
              </a:p>
            </p:txBody>
          </p:sp>
          <p:sp>
            <p:nvSpPr>
              <p:cNvPr id="3080"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dirty="0"/>
              </a:p>
            </p:txBody>
          </p:sp>
          <p:sp>
            <p:nvSpPr>
              <p:cNvPr id="3081"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dirty="0"/>
              </a:p>
            </p:txBody>
          </p:sp>
          <p:sp>
            <p:nvSpPr>
              <p:cNvPr id="3082"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dirty="0"/>
              </a:p>
            </p:txBody>
          </p:sp>
        </p:grpSp>
        <p:sp>
          <p:nvSpPr>
            <p:cNvPr id="3083"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dirty="0"/>
            </a:p>
          </p:txBody>
        </p:sp>
        <p:sp>
          <p:nvSpPr>
            <p:cNvPr id="3084"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dirty="0"/>
            </a:p>
          </p:txBody>
        </p:sp>
      </p:grpSp>
      <p:sp>
        <p:nvSpPr>
          <p:cNvPr id="3085"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86"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dirty="0"/>
          </a:p>
        </p:txBody>
      </p:sp>
      <p:sp>
        <p:nvSpPr>
          <p:cNvPr id="3087"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hf hdr="0" ftr="0" dt="0"/>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blr.com/" TargetMode="External"/><Relationship Id="rId2" Type="http://schemas.openxmlformats.org/officeDocument/2006/relationships/hyperlink" Target="http://www.ed.gov/about/offices/list/ocr/sexharassresources.html" TargetMode="External"/><Relationship Id="rId1" Type="http://schemas.openxmlformats.org/officeDocument/2006/relationships/slideLayout" Target="../slideLayouts/slideLayout2.xml"/><Relationship Id="rId4" Type="http://schemas.openxmlformats.org/officeDocument/2006/relationships/hyperlink" Target="http://www.ehow.com/how_2140065_educate-children-sexual-harassment.htm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chool.discoveryeducation.com/lessonplans/programs/sexualharassment/" TargetMode="External"/><Relationship Id="rId2" Type="http://schemas.openxmlformats.org/officeDocument/2006/relationships/hyperlink" Target="http://www.ehow.com/how_2140065_educate-children-sexual-harassment.html" TargetMode="External"/><Relationship Id="rId1" Type="http://schemas.openxmlformats.org/officeDocument/2006/relationships/slideLayout" Target="../slideLayouts/slideLayout2.xml"/><Relationship Id="rId4" Type="http://schemas.openxmlformats.org/officeDocument/2006/relationships/hyperlink" Target="http://www.siecus.org/pubs/biblio/bibs0022.htm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equalrights.org/publications/kyr/shschool.asp" TargetMode="External"/><Relationship Id="rId2" Type="http://schemas.openxmlformats.org/officeDocument/2006/relationships/hyperlink" Target="http://www.siecus.org/pubs/biblio/bibs0022.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ed.gov/about/offices/list/ocr/docs/ocrshpam.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5"/>
          <p:cNvSpPr>
            <a:spLocks noGrp="1" noChangeArrowheads="1"/>
          </p:cNvSpPr>
          <p:nvPr>
            <p:ph type="sldNum" sz="quarter" idx="4"/>
          </p:nvPr>
        </p:nvSpPr>
        <p:spPr/>
        <p:txBody>
          <a:bodyPr/>
          <a:lstStyle/>
          <a:p>
            <a:fld id="{6A711F71-2054-442D-BE15-582017E68A8F}" type="slidenum">
              <a:rPr lang="en-US"/>
              <a:pPr/>
              <a:t>1</a:t>
            </a:fld>
            <a:endParaRPr lang="en-US" dirty="0"/>
          </a:p>
        </p:txBody>
      </p:sp>
      <p:sp>
        <p:nvSpPr>
          <p:cNvPr id="2050" name="Rectangle 2"/>
          <p:cNvSpPr>
            <a:spLocks noGrp="1" noChangeArrowheads="1"/>
          </p:cNvSpPr>
          <p:nvPr>
            <p:ph type="ctrTitle"/>
          </p:nvPr>
        </p:nvSpPr>
        <p:spPr/>
        <p:txBody>
          <a:bodyPr/>
          <a:lstStyle/>
          <a:p>
            <a:r>
              <a:rPr lang="en-US" sz="5400" b="0" dirty="0">
                <a:solidFill>
                  <a:schemeClr val="tx1"/>
                </a:solidFill>
                <a:latin typeface="Batang" pitchFamily="18" charset="-127"/>
              </a:rPr>
              <a:t>Sexual Harassment</a:t>
            </a:r>
            <a:br>
              <a:rPr lang="en-US" sz="5400" b="0" dirty="0">
                <a:solidFill>
                  <a:schemeClr val="tx1"/>
                </a:solidFill>
                <a:latin typeface="Batang" pitchFamily="18" charset="-127"/>
              </a:rPr>
            </a:br>
            <a:r>
              <a:rPr lang="en-US" sz="2800" b="0" dirty="0">
                <a:solidFill>
                  <a:schemeClr val="tx1"/>
                </a:solidFill>
              </a:rPr>
              <a:t>What All School Faculty and Staff Should Know about Sexual Harassment in School</a:t>
            </a:r>
            <a:r>
              <a:rPr lang="en-US" sz="2800" b="0" dirty="0">
                <a:solidFill>
                  <a:schemeClr val="tx1"/>
                </a:solidFill>
                <a:latin typeface="Batang" pitchFamily="18" charset="-127"/>
              </a:rPr>
              <a:t/>
            </a:r>
            <a:br>
              <a:rPr lang="en-US" sz="2800" b="0" dirty="0">
                <a:solidFill>
                  <a:schemeClr val="tx1"/>
                </a:solidFill>
                <a:latin typeface="Batang" pitchFamily="18" charset="-127"/>
              </a:rPr>
            </a:br>
            <a:endParaRPr lang="en-US" sz="2800" b="0" dirty="0">
              <a:solidFill>
                <a:schemeClr val="tx1"/>
              </a:solidFill>
              <a:latin typeface="Batang" pitchFamily="18" charset="-127"/>
            </a:endParaRPr>
          </a:p>
        </p:txBody>
      </p:sp>
      <p:sp>
        <p:nvSpPr>
          <p:cNvPr id="2051" name="Rectangle 3"/>
          <p:cNvSpPr>
            <a:spLocks noGrp="1" noChangeArrowheads="1"/>
          </p:cNvSpPr>
          <p:nvPr>
            <p:ph type="subTitle" idx="1"/>
          </p:nvPr>
        </p:nvSpPr>
        <p:spPr/>
        <p:txBody>
          <a:bodyPr/>
          <a:lstStyle/>
          <a:p>
            <a:r>
              <a:rPr lang="en-US" sz="1600" b="1" dirty="0">
                <a:latin typeface="Batang" pitchFamily="18" charset="-127"/>
                <a:ea typeface="Batang" pitchFamily="18" charset="-127"/>
              </a:rPr>
              <a:t>©2008 </a:t>
            </a:r>
            <a:r>
              <a:rPr lang="en-US" sz="1600" b="1" dirty="0">
                <a:latin typeface="Batang" pitchFamily="18" charset="-127"/>
              </a:rPr>
              <a:t>Lindsay Settles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B552C904-5AC5-49A6-8C05-986CF963E3A2}" type="slidenum">
              <a:rPr lang="en-US"/>
              <a:pPr/>
              <a:t>10</a:t>
            </a:fld>
            <a:endParaRPr lang="en-US" dirty="0"/>
          </a:p>
        </p:txBody>
      </p:sp>
      <p:sp>
        <p:nvSpPr>
          <p:cNvPr id="17410" name="Rectangle 2"/>
          <p:cNvSpPr>
            <a:spLocks noGrp="1" noRot="1" noChangeArrowheads="1"/>
          </p:cNvSpPr>
          <p:nvPr>
            <p:ph type="title"/>
          </p:nvPr>
        </p:nvSpPr>
        <p:spPr/>
        <p:txBody>
          <a:bodyPr/>
          <a:lstStyle/>
          <a:p>
            <a:r>
              <a:rPr lang="en-US" sz="4000" dirty="0"/>
              <a:t>Assume it is </a:t>
            </a:r>
            <a:r>
              <a:rPr lang="en-US" sz="4000" dirty="0" smtClean="0"/>
              <a:t>happening </a:t>
            </a:r>
            <a:r>
              <a:rPr lang="en-US" sz="4000" dirty="0"/>
              <a:t>in YOUR </a:t>
            </a:r>
            <a:r>
              <a:rPr lang="en-US" sz="4000" dirty="0" smtClean="0"/>
              <a:t>classroom</a:t>
            </a:r>
            <a:endParaRPr lang="en-US" sz="4000" dirty="0"/>
          </a:p>
        </p:txBody>
      </p:sp>
      <p:sp>
        <p:nvSpPr>
          <p:cNvPr id="17411" name="Rectangle 3"/>
          <p:cNvSpPr>
            <a:spLocks noGrp="1" noChangeArrowheads="1"/>
          </p:cNvSpPr>
          <p:nvPr>
            <p:ph type="body" idx="1"/>
          </p:nvPr>
        </p:nvSpPr>
        <p:spPr/>
        <p:txBody>
          <a:bodyPr/>
          <a:lstStyle/>
          <a:p>
            <a:r>
              <a:rPr lang="en-US" sz="2800" dirty="0"/>
              <a:t>Findings show </a:t>
            </a:r>
            <a:r>
              <a:rPr lang="en-US" sz="2800" b="1" dirty="0"/>
              <a:t>99% </a:t>
            </a:r>
            <a:r>
              <a:rPr lang="en-US" sz="2800" dirty="0"/>
              <a:t>of females and 98% of males report experiencing unwanted sexual </a:t>
            </a:r>
            <a:r>
              <a:rPr lang="en-US" sz="2800" i="1" dirty="0"/>
              <a:t>attention</a:t>
            </a:r>
            <a:r>
              <a:rPr lang="en-US" sz="2800" dirty="0"/>
              <a:t> (Whealin, et al, 2002).</a:t>
            </a:r>
          </a:p>
          <a:p>
            <a:r>
              <a:rPr lang="en-US" sz="2800" dirty="0"/>
              <a:t>72% of males and 91% of females report unwanted sexual </a:t>
            </a:r>
            <a:r>
              <a:rPr lang="en-US" sz="2800" i="1" dirty="0"/>
              <a:t>behaviors </a:t>
            </a:r>
            <a:r>
              <a:rPr lang="en-US" sz="2800" dirty="0"/>
              <a:t>(Whealin, et al, 2002).</a:t>
            </a:r>
          </a:p>
          <a:p>
            <a:r>
              <a:rPr lang="en-US" sz="2800" b="1" i="1" dirty="0"/>
              <a:t>Anyone</a:t>
            </a:r>
            <a:r>
              <a:rPr lang="en-US" sz="2800" dirty="0"/>
              <a:t> can be a perpetrator or victim…no matter what race, age, or gender.</a:t>
            </a:r>
          </a:p>
          <a:p>
            <a:r>
              <a:rPr lang="en-US" sz="2800" dirty="0"/>
              <a:t>Remember that if you pick any girl in your classroom, chances are a peer has sexually harassed her.</a:t>
            </a:r>
          </a:p>
          <a:p>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23416E34-95CC-4044-AC02-8013B51200B4}" type="slidenum">
              <a:rPr lang="en-US"/>
              <a:pPr/>
              <a:t>11</a:t>
            </a:fld>
            <a:endParaRPr lang="en-US" dirty="0"/>
          </a:p>
        </p:txBody>
      </p:sp>
      <p:sp>
        <p:nvSpPr>
          <p:cNvPr id="18434" name="Rectangle 2"/>
          <p:cNvSpPr>
            <a:spLocks noGrp="1" noRot="1" noChangeArrowheads="1"/>
          </p:cNvSpPr>
          <p:nvPr>
            <p:ph type="title"/>
          </p:nvPr>
        </p:nvSpPr>
        <p:spPr/>
        <p:txBody>
          <a:bodyPr/>
          <a:lstStyle/>
          <a:p>
            <a:r>
              <a:rPr lang="en-US" sz="4000" dirty="0"/>
              <a:t>How do you identify </a:t>
            </a:r>
            <a:r>
              <a:rPr lang="en-US" sz="4000" dirty="0" smtClean="0"/>
              <a:t>sexual harassment</a:t>
            </a:r>
            <a:r>
              <a:rPr lang="en-US" sz="4000" dirty="0"/>
              <a:t>?</a:t>
            </a:r>
          </a:p>
        </p:txBody>
      </p:sp>
      <p:sp>
        <p:nvSpPr>
          <p:cNvPr id="18435" name="Rectangle 3"/>
          <p:cNvSpPr>
            <a:spLocks noGrp="1" noChangeArrowheads="1"/>
          </p:cNvSpPr>
          <p:nvPr>
            <p:ph type="body" idx="1"/>
          </p:nvPr>
        </p:nvSpPr>
        <p:spPr/>
        <p:txBody>
          <a:bodyPr/>
          <a:lstStyle/>
          <a:p>
            <a:r>
              <a:rPr lang="en-US" dirty="0"/>
              <a:t>The easiest way to realize sexual harassment is a problem in your school is simply realizing when you witness it. It is very easy to want to categorize sexual harassment as “harmless, kid stuff” when you do not want to deal with the hassle of taking note of sexual harassment. Any time there is a negative reaction from a student, be sure to acknowledge it and take action.</a:t>
            </a:r>
            <a:endParaRPr lang="en-US" b="1" i="1" dirty="0">
              <a:solidFill>
                <a:srgbClr val="FFFF00"/>
              </a:solidFill>
            </a:endParaRPr>
          </a:p>
          <a:p>
            <a:pPr lvl="1">
              <a:buFont typeface="Wingdings" pitchFamily="2" charset="2"/>
              <a:buNone/>
            </a:pPr>
            <a:endParaRPr lang="en-US" b="1" i="1" dirty="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6146A6B-B7B6-4AEE-A05D-4A7957166D4D}" type="slidenum">
              <a:rPr lang="en-US"/>
              <a:pPr/>
              <a:t>12</a:t>
            </a:fld>
            <a:endParaRPr lang="en-US" dirty="0"/>
          </a:p>
        </p:txBody>
      </p:sp>
      <p:sp>
        <p:nvSpPr>
          <p:cNvPr id="19458" name="Rectangle 2"/>
          <p:cNvSpPr>
            <a:spLocks noGrp="1" noRot="1" noChangeArrowheads="1"/>
          </p:cNvSpPr>
          <p:nvPr>
            <p:ph type="title"/>
          </p:nvPr>
        </p:nvSpPr>
        <p:spPr/>
        <p:txBody>
          <a:bodyPr/>
          <a:lstStyle/>
          <a:p>
            <a:r>
              <a:rPr lang="en-US" dirty="0"/>
              <a:t>More signs….</a:t>
            </a:r>
          </a:p>
        </p:txBody>
      </p:sp>
      <p:sp>
        <p:nvSpPr>
          <p:cNvPr id="19459" name="Rectangle 3"/>
          <p:cNvSpPr>
            <a:spLocks noGrp="1" noChangeArrowheads="1"/>
          </p:cNvSpPr>
          <p:nvPr>
            <p:ph type="body" idx="1"/>
          </p:nvPr>
        </p:nvSpPr>
        <p:spPr/>
        <p:txBody>
          <a:bodyPr/>
          <a:lstStyle/>
          <a:p>
            <a:pPr>
              <a:lnSpc>
                <a:spcPct val="90000"/>
              </a:lnSpc>
              <a:buFont typeface="Wingdings" pitchFamily="2" charset="2"/>
              <a:buNone/>
            </a:pPr>
            <a:r>
              <a:rPr lang="en-US" sz="2800" dirty="0"/>
              <a:t>Other, less obvious signs this </a:t>
            </a:r>
            <a:r>
              <a:rPr lang="en-US" sz="2800" i="1" dirty="0" smtClean="0"/>
              <a:t>may </a:t>
            </a:r>
            <a:r>
              <a:rPr lang="en-US" sz="2800" dirty="0"/>
              <a:t>be a problem include: </a:t>
            </a:r>
          </a:p>
          <a:p>
            <a:pPr>
              <a:lnSpc>
                <a:spcPct val="90000"/>
              </a:lnSpc>
            </a:pPr>
            <a:r>
              <a:rPr lang="en-US" sz="2800" dirty="0" smtClean="0"/>
              <a:t>students </a:t>
            </a:r>
            <a:r>
              <a:rPr lang="en-US" sz="2800" dirty="0"/>
              <a:t>who are suddenly avoiding certain students they were friendly with </a:t>
            </a:r>
            <a:r>
              <a:rPr lang="en-US" sz="2800" dirty="0" smtClean="0"/>
              <a:t>before.</a:t>
            </a:r>
            <a:endParaRPr lang="en-US" sz="2800" dirty="0"/>
          </a:p>
          <a:p>
            <a:pPr>
              <a:lnSpc>
                <a:spcPct val="90000"/>
              </a:lnSpc>
            </a:pPr>
            <a:r>
              <a:rPr lang="en-US" sz="2800" dirty="0" smtClean="0"/>
              <a:t>sudden</a:t>
            </a:r>
            <a:r>
              <a:rPr lang="en-US" sz="2800" dirty="0"/>
              <a:t>, inexplicable drop in school attendance or </a:t>
            </a:r>
            <a:r>
              <a:rPr lang="en-US" sz="2800" dirty="0" smtClean="0"/>
              <a:t>performance.</a:t>
            </a:r>
            <a:endParaRPr lang="en-US" sz="2800" dirty="0"/>
          </a:p>
          <a:p>
            <a:pPr>
              <a:lnSpc>
                <a:spcPct val="90000"/>
              </a:lnSpc>
            </a:pPr>
            <a:r>
              <a:rPr lang="en-US" sz="2800" dirty="0" smtClean="0"/>
              <a:t>a </a:t>
            </a:r>
            <a:r>
              <a:rPr lang="en-US" sz="2800" dirty="0"/>
              <a:t>girl’s sudden transformation to wearing overly baggy </a:t>
            </a:r>
            <a:r>
              <a:rPr lang="en-US" sz="2800" dirty="0" smtClean="0"/>
              <a:t>clothes.</a:t>
            </a:r>
            <a:endParaRPr lang="en-US" sz="2800" dirty="0"/>
          </a:p>
          <a:p>
            <a:pPr>
              <a:lnSpc>
                <a:spcPct val="90000"/>
              </a:lnSpc>
            </a:pPr>
            <a:r>
              <a:rPr lang="en-US" sz="2800" dirty="0" smtClean="0"/>
              <a:t>overreacting </a:t>
            </a:r>
            <a:r>
              <a:rPr lang="en-US" sz="2800" dirty="0"/>
              <a:t>to another student’s harmless touch, such as a touch on the back to get his or her </a:t>
            </a:r>
            <a:r>
              <a:rPr lang="en-US" sz="2800" dirty="0" smtClean="0"/>
              <a:t>attention.</a:t>
            </a:r>
            <a:endParaRPr lang="en-US" sz="2800" dirty="0"/>
          </a:p>
          <a:p>
            <a:pPr>
              <a:lnSpc>
                <a:spcPct val="90000"/>
              </a:lnSpc>
            </a:pP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41B3A799-8F43-42A9-8DD2-D722FFC25A72}" type="slidenum">
              <a:rPr lang="en-US"/>
              <a:pPr/>
              <a:t>13</a:t>
            </a:fld>
            <a:endParaRPr lang="en-US" dirty="0"/>
          </a:p>
        </p:txBody>
      </p:sp>
      <p:sp>
        <p:nvSpPr>
          <p:cNvPr id="21506" name="Rectangle 2"/>
          <p:cNvSpPr>
            <a:spLocks noGrp="1" noRot="1" noChangeArrowheads="1"/>
          </p:cNvSpPr>
          <p:nvPr>
            <p:ph type="title"/>
          </p:nvPr>
        </p:nvSpPr>
        <p:spPr/>
        <p:txBody>
          <a:bodyPr/>
          <a:lstStyle/>
          <a:p>
            <a:r>
              <a:rPr lang="en-US" dirty="0"/>
              <a:t>Related Problems</a:t>
            </a:r>
          </a:p>
        </p:txBody>
      </p:sp>
      <p:sp>
        <p:nvSpPr>
          <p:cNvPr id="21507" name="Rectangle 3"/>
          <p:cNvSpPr>
            <a:spLocks noGrp="1" noChangeArrowheads="1"/>
          </p:cNvSpPr>
          <p:nvPr>
            <p:ph type="body" idx="1"/>
          </p:nvPr>
        </p:nvSpPr>
        <p:spPr/>
        <p:txBody>
          <a:bodyPr/>
          <a:lstStyle/>
          <a:p>
            <a:pPr algn="ctr">
              <a:lnSpc>
                <a:spcPct val="90000"/>
              </a:lnSpc>
              <a:buFont typeface="Wingdings" pitchFamily="2" charset="2"/>
              <a:buNone/>
            </a:pPr>
            <a:r>
              <a:rPr lang="en-US" dirty="0"/>
              <a:t>As </a:t>
            </a:r>
            <a:r>
              <a:rPr lang="en-US" sz="2800" dirty="0"/>
              <a:t>a result of being sexually harassed, students may:</a:t>
            </a:r>
          </a:p>
          <a:p>
            <a:pPr>
              <a:lnSpc>
                <a:spcPct val="90000"/>
              </a:lnSpc>
            </a:pPr>
            <a:r>
              <a:rPr lang="en-US" sz="2800" dirty="0" smtClean="0"/>
              <a:t>avoid </a:t>
            </a:r>
            <a:r>
              <a:rPr lang="en-US" sz="2800" dirty="0"/>
              <a:t>coming to school all together to avoid the </a:t>
            </a:r>
            <a:r>
              <a:rPr lang="en-US" sz="2800" dirty="0" smtClean="0"/>
              <a:t>perpetrators.</a:t>
            </a:r>
            <a:endParaRPr lang="en-US" sz="2800" dirty="0"/>
          </a:p>
          <a:p>
            <a:pPr>
              <a:lnSpc>
                <a:spcPct val="90000"/>
              </a:lnSpc>
            </a:pPr>
            <a:r>
              <a:rPr lang="en-US" sz="2800" dirty="0" smtClean="0"/>
              <a:t>become </a:t>
            </a:r>
            <a:r>
              <a:rPr lang="en-US" sz="2800" dirty="0"/>
              <a:t>perpetrators. The phenomenon can be cyclical where students begin to victimize others to make themselves feel better about being a victim or as a form of revenge (Fineran &amp; Bolen, 2006).</a:t>
            </a:r>
          </a:p>
          <a:p>
            <a:pPr>
              <a:lnSpc>
                <a:spcPct val="90000"/>
              </a:lnSpc>
            </a:pPr>
            <a:r>
              <a:rPr lang="en-US" sz="2800" dirty="0" smtClean="0"/>
              <a:t>have </a:t>
            </a:r>
            <a:r>
              <a:rPr lang="en-US" sz="2800" dirty="0"/>
              <a:t>a drop in confidence in their ability to do schoolwork, especially for female victims (Fogarty, 2006).</a:t>
            </a:r>
          </a:p>
          <a:p>
            <a:pPr>
              <a:lnSpc>
                <a:spcPct val="90000"/>
              </a:lnSpc>
            </a:pPr>
            <a:endParaRPr lang="en-US" sz="2800" dirty="0"/>
          </a:p>
          <a:p>
            <a:pPr>
              <a:lnSpc>
                <a:spcPct val="90000"/>
              </a:lnSpc>
              <a:buFont typeface="Wingdings" pitchFamily="2" charset="2"/>
              <a:buNone/>
            </a:pPr>
            <a:endParaRPr lang="en-US" sz="2800" dirty="0"/>
          </a:p>
          <a:p>
            <a:pPr>
              <a:lnSpc>
                <a:spcPct val="90000"/>
              </a:lnSpc>
            </a:pPr>
            <a:endParaRPr lang="en-US" sz="2800" dirty="0"/>
          </a:p>
          <a:p>
            <a:pPr>
              <a:lnSpc>
                <a:spcPct val="90000"/>
              </a:lnSpc>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1"/>
          </p:nvPr>
        </p:nvSpPr>
        <p:spPr/>
        <p:txBody>
          <a:bodyPr/>
          <a:lstStyle/>
          <a:p>
            <a:fld id="{BBB0B331-B5C9-4271-9DC6-72971AB6BF6D}" type="slidenum">
              <a:rPr lang="en-US"/>
              <a:pPr/>
              <a:t>14</a:t>
            </a:fld>
            <a:endParaRPr lang="en-US" dirty="0"/>
          </a:p>
        </p:txBody>
      </p:sp>
      <p:sp>
        <p:nvSpPr>
          <p:cNvPr id="22530" name="Rectangle 2"/>
          <p:cNvSpPr>
            <a:spLocks noGrp="1" noRot="1" noChangeArrowheads="1"/>
          </p:cNvSpPr>
          <p:nvPr>
            <p:ph type="title"/>
          </p:nvPr>
        </p:nvSpPr>
        <p:spPr/>
        <p:txBody>
          <a:bodyPr/>
          <a:lstStyle/>
          <a:p>
            <a:r>
              <a:rPr lang="en-US" sz="4000" dirty="0"/>
              <a:t>Contributing Factors</a:t>
            </a:r>
            <a:br>
              <a:rPr lang="en-US" sz="4000" dirty="0"/>
            </a:br>
            <a:r>
              <a:rPr lang="en-US" sz="2800" dirty="0"/>
              <a:t>The following are risk factors for being a </a:t>
            </a:r>
            <a:r>
              <a:rPr lang="en-US" sz="2800" i="1" dirty="0"/>
              <a:t>victim </a:t>
            </a:r>
            <a:r>
              <a:rPr lang="en-US" sz="2800" dirty="0"/>
              <a:t>of sexual </a:t>
            </a:r>
            <a:r>
              <a:rPr lang="en-US" sz="2800" dirty="0" smtClean="0"/>
              <a:t>harassment:</a:t>
            </a:r>
            <a:endParaRPr lang="en-US" sz="4000" dirty="0"/>
          </a:p>
        </p:txBody>
      </p:sp>
      <p:sp>
        <p:nvSpPr>
          <p:cNvPr id="22532" name="Rectangle 4"/>
          <p:cNvSpPr>
            <a:spLocks noGrp="1" noChangeArrowheads="1"/>
          </p:cNvSpPr>
          <p:nvPr>
            <p:ph type="body" sz="half" idx="1"/>
          </p:nvPr>
        </p:nvSpPr>
        <p:spPr>
          <a:xfrm>
            <a:off x="457200" y="1600200"/>
            <a:ext cx="7696200" cy="4525963"/>
          </a:xfrm>
        </p:spPr>
        <p:txBody>
          <a:bodyPr/>
          <a:lstStyle/>
          <a:p>
            <a:r>
              <a:rPr lang="en-US" dirty="0" smtClean="0"/>
              <a:t>physical </a:t>
            </a:r>
            <a:r>
              <a:rPr lang="en-US" dirty="0"/>
              <a:t>maturity in </a:t>
            </a:r>
            <a:r>
              <a:rPr lang="en-US" dirty="0" smtClean="0"/>
              <a:t>girls,</a:t>
            </a:r>
            <a:endParaRPr lang="en-US" dirty="0"/>
          </a:p>
          <a:p>
            <a:r>
              <a:rPr lang="en-US" dirty="0" smtClean="0"/>
              <a:t>boys </a:t>
            </a:r>
            <a:r>
              <a:rPr lang="en-US" dirty="0"/>
              <a:t>who do not have the typical masculine gender </a:t>
            </a:r>
            <a:r>
              <a:rPr lang="en-US" dirty="0" smtClean="0"/>
              <a:t>characteristics,</a:t>
            </a:r>
            <a:endParaRPr lang="en-US" dirty="0"/>
          </a:p>
          <a:p>
            <a:r>
              <a:rPr lang="en-US" dirty="0" smtClean="0"/>
              <a:t>girls</a:t>
            </a:r>
            <a:r>
              <a:rPr lang="en-US" dirty="0"/>
              <a:t>’ history of family </a:t>
            </a:r>
            <a:r>
              <a:rPr lang="en-US" dirty="0" smtClean="0"/>
              <a:t>victimization, and</a:t>
            </a:r>
            <a:endParaRPr lang="en-US" dirty="0"/>
          </a:p>
          <a:p>
            <a:r>
              <a:rPr lang="en-US" dirty="0" smtClean="0"/>
              <a:t>girls</a:t>
            </a:r>
            <a:r>
              <a:rPr lang="en-US" dirty="0"/>
              <a:t>’ history of delinquency.</a:t>
            </a:r>
          </a:p>
          <a:p>
            <a:endParaRPr lang="en-US" dirty="0"/>
          </a:p>
          <a:p>
            <a:pPr>
              <a:buFont typeface="Wingdings" pitchFamily="2" charset="2"/>
              <a:buNone/>
            </a:pPr>
            <a:endParaRPr lang="en-US" dirty="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1"/>
          </p:nvPr>
        </p:nvSpPr>
        <p:spPr/>
        <p:txBody>
          <a:bodyPr/>
          <a:lstStyle/>
          <a:p>
            <a:fld id="{36A73CCF-31E5-479F-BAC4-492D80469496}" type="slidenum">
              <a:rPr lang="en-US"/>
              <a:pPr/>
              <a:t>15</a:t>
            </a:fld>
            <a:endParaRPr lang="en-US" dirty="0"/>
          </a:p>
        </p:txBody>
      </p:sp>
      <p:sp>
        <p:nvSpPr>
          <p:cNvPr id="24578" name="Rectangle 2"/>
          <p:cNvSpPr>
            <a:spLocks noGrp="1" noRot="1" noChangeArrowheads="1"/>
          </p:cNvSpPr>
          <p:nvPr>
            <p:ph type="title"/>
          </p:nvPr>
        </p:nvSpPr>
        <p:spPr/>
        <p:txBody>
          <a:bodyPr/>
          <a:lstStyle/>
          <a:p>
            <a:r>
              <a:rPr lang="en-US" sz="4000" dirty="0"/>
              <a:t>Contributing Factors</a:t>
            </a:r>
            <a:br>
              <a:rPr lang="en-US" sz="4000" dirty="0"/>
            </a:br>
            <a:r>
              <a:rPr lang="en-US" sz="2800" dirty="0"/>
              <a:t>The following are risk factors for being a </a:t>
            </a:r>
            <a:r>
              <a:rPr lang="en-US" sz="2800" i="1" dirty="0"/>
              <a:t>perpetrator </a:t>
            </a:r>
            <a:r>
              <a:rPr lang="en-US" sz="2800" dirty="0"/>
              <a:t>of sexual harassment:</a:t>
            </a:r>
          </a:p>
        </p:txBody>
      </p:sp>
      <p:sp>
        <p:nvSpPr>
          <p:cNvPr id="24580" name="Rectangle 4"/>
          <p:cNvSpPr>
            <a:spLocks noGrp="1" noChangeArrowheads="1"/>
          </p:cNvSpPr>
          <p:nvPr>
            <p:ph type="body" sz="half" idx="1"/>
          </p:nvPr>
        </p:nvSpPr>
        <p:spPr>
          <a:xfrm>
            <a:off x="457200" y="1600200"/>
            <a:ext cx="7543800" cy="4525963"/>
          </a:xfrm>
        </p:spPr>
        <p:txBody>
          <a:bodyPr/>
          <a:lstStyle/>
          <a:p>
            <a:r>
              <a:rPr lang="en-US" dirty="0" smtClean="0"/>
              <a:t>past </a:t>
            </a:r>
            <a:r>
              <a:rPr lang="en-US" dirty="0"/>
              <a:t>victimization by </a:t>
            </a:r>
            <a:r>
              <a:rPr lang="en-US" dirty="0" smtClean="0"/>
              <a:t>peers -- victims </a:t>
            </a:r>
            <a:r>
              <a:rPr lang="en-US" dirty="0"/>
              <a:t>often retaliate by becoming perpetrators.</a:t>
            </a:r>
          </a:p>
          <a:p>
            <a:r>
              <a:rPr lang="en-US" dirty="0" smtClean="0"/>
              <a:t>males</a:t>
            </a:r>
            <a:r>
              <a:rPr lang="en-US" dirty="0"/>
              <a:t>’ past victimization from family.</a:t>
            </a:r>
          </a:p>
          <a:p>
            <a:endParaRPr lang="en-US" dirty="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0C666E41-77D9-4B24-A7E2-67708A3D95B5}" type="slidenum">
              <a:rPr lang="en-US"/>
              <a:pPr/>
              <a:t>16</a:t>
            </a:fld>
            <a:endParaRPr lang="en-US" dirty="0"/>
          </a:p>
        </p:txBody>
      </p:sp>
      <p:sp>
        <p:nvSpPr>
          <p:cNvPr id="26626" name="Rectangle 2"/>
          <p:cNvSpPr>
            <a:spLocks noGrp="1" noRot="1" noChangeArrowheads="1"/>
          </p:cNvSpPr>
          <p:nvPr>
            <p:ph type="title"/>
          </p:nvPr>
        </p:nvSpPr>
        <p:spPr/>
        <p:txBody>
          <a:bodyPr/>
          <a:lstStyle/>
          <a:p>
            <a:r>
              <a:rPr lang="en-US" dirty="0"/>
              <a:t>WHAT NOT TO DO!</a:t>
            </a:r>
          </a:p>
        </p:txBody>
      </p:sp>
      <p:sp>
        <p:nvSpPr>
          <p:cNvPr id="26627" name="Rectangle 3"/>
          <p:cNvSpPr>
            <a:spLocks noGrp="1" noChangeArrowheads="1"/>
          </p:cNvSpPr>
          <p:nvPr>
            <p:ph type="body" idx="1"/>
          </p:nvPr>
        </p:nvSpPr>
        <p:spPr/>
        <p:txBody>
          <a:bodyPr/>
          <a:lstStyle/>
          <a:p>
            <a:pPr algn="ctr">
              <a:buFont typeface="Wingdings" pitchFamily="2" charset="2"/>
              <a:buNone/>
            </a:pPr>
            <a:r>
              <a:rPr lang="en-US" sz="4400" b="1" dirty="0">
                <a:solidFill>
                  <a:srgbClr val="FFFF00"/>
                </a:solidFill>
              </a:rPr>
              <a:t>Never ignore the victim’s negative reaction or tell the victim that the perpetrator was just joking.</a:t>
            </a:r>
          </a:p>
          <a:p>
            <a:endParaRPr lang="en-US" sz="4400" b="1" dirty="0">
              <a:solidFill>
                <a:srgbClr val="FFFF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4619E173-6034-4E8C-9DCF-A12BFB994E16}" type="slidenum">
              <a:rPr lang="en-US"/>
              <a:pPr/>
              <a:t>17</a:t>
            </a:fld>
            <a:endParaRPr lang="en-US" dirty="0"/>
          </a:p>
        </p:txBody>
      </p:sp>
      <p:sp>
        <p:nvSpPr>
          <p:cNvPr id="28674" name="Rectangle 2"/>
          <p:cNvSpPr>
            <a:spLocks noGrp="1" noRot="1" noChangeArrowheads="1"/>
          </p:cNvSpPr>
          <p:nvPr>
            <p:ph type="title"/>
          </p:nvPr>
        </p:nvSpPr>
        <p:spPr/>
        <p:txBody>
          <a:bodyPr/>
          <a:lstStyle/>
          <a:p>
            <a:r>
              <a:rPr lang="en-US" dirty="0"/>
              <a:t>WHAT NOT TO DO!</a:t>
            </a:r>
          </a:p>
        </p:txBody>
      </p:sp>
      <p:sp>
        <p:nvSpPr>
          <p:cNvPr id="28675" name="Rectangle 3"/>
          <p:cNvSpPr>
            <a:spLocks noGrp="1" noChangeArrowheads="1"/>
          </p:cNvSpPr>
          <p:nvPr>
            <p:ph type="body" idx="1"/>
          </p:nvPr>
        </p:nvSpPr>
        <p:spPr/>
        <p:txBody>
          <a:bodyPr/>
          <a:lstStyle/>
          <a:p>
            <a:pPr algn="ctr">
              <a:buFont typeface="Wingdings" pitchFamily="2" charset="2"/>
              <a:buNone/>
            </a:pPr>
            <a:r>
              <a:rPr lang="en-US" sz="4400" b="1" dirty="0">
                <a:solidFill>
                  <a:srgbClr val="FFFF00"/>
                </a:solidFill>
              </a:rPr>
              <a:t>Students complain that they were harassed right in front of a teacher and the adult did nothing to stop it… do not be one of these teachers.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53B2087D-72AE-4CB4-B23B-EB1E11DAD272}" type="slidenum">
              <a:rPr lang="en-US"/>
              <a:pPr/>
              <a:t>18</a:t>
            </a:fld>
            <a:endParaRPr lang="en-US" dirty="0"/>
          </a:p>
        </p:txBody>
      </p:sp>
      <p:sp>
        <p:nvSpPr>
          <p:cNvPr id="30722" name="Rectangle 2"/>
          <p:cNvSpPr>
            <a:spLocks noGrp="1" noRot="1" noChangeArrowheads="1"/>
          </p:cNvSpPr>
          <p:nvPr>
            <p:ph type="title"/>
          </p:nvPr>
        </p:nvSpPr>
        <p:spPr/>
        <p:txBody>
          <a:bodyPr/>
          <a:lstStyle/>
          <a:p>
            <a:r>
              <a:rPr lang="en-US" dirty="0"/>
              <a:t>WHAT NOT TO DO!</a:t>
            </a:r>
          </a:p>
        </p:txBody>
      </p:sp>
      <p:sp>
        <p:nvSpPr>
          <p:cNvPr id="30723" name="Rectangle 3"/>
          <p:cNvSpPr>
            <a:spLocks noGrp="1" noChangeArrowheads="1"/>
          </p:cNvSpPr>
          <p:nvPr>
            <p:ph type="body" idx="1"/>
          </p:nvPr>
        </p:nvSpPr>
        <p:spPr/>
        <p:txBody>
          <a:bodyPr/>
          <a:lstStyle/>
          <a:p>
            <a:pPr algn="ctr">
              <a:buFont typeface="Wingdings" pitchFamily="2" charset="2"/>
              <a:buNone/>
            </a:pPr>
            <a:r>
              <a:rPr lang="en-US" sz="4400" b="1" dirty="0">
                <a:solidFill>
                  <a:srgbClr val="FFFF00"/>
                </a:solidFill>
              </a:rPr>
              <a:t>Never assume it is best to ignore a behavior in an attempt to avoid embarrassment for the students.</a:t>
            </a:r>
          </a:p>
          <a:p>
            <a:endParaRPr lang="en-US" sz="4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FE0AA579-B545-4D62-BEA5-3A62E2E56B0B}" type="slidenum">
              <a:rPr lang="en-US"/>
              <a:pPr/>
              <a:t>19</a:t>
            </a:fld>
            <a:endParaRPr lang="en-US" dirty="0"/>
          </a:p>
        </p:txBody>
      </p:sp>
      <p:sp>
        <p:nvSpPr>
          <p:cNvPr id="45058" name="Rectangle 2"/>
          <p:cNvSpPr>
            <a:spLocks noGrp="1" noRot="1" noChangeArrowheads="1"/>
          </p:cNvSpPr>
          <p:nvPr>
            <p:ph type="title"/>
          </p:nvPr>
        </p:nvSpPr>
        <p:spPr/>
        <p:txBody>
          <a:bodyPr/>
          <a:lstStyle/>
          <a:p>
            <a:r>
              <a:rPr lang="en-US" dirty="0"/>
              <a:t>WHAT NOT TO DO! </a:t>
            </a:r>
          </a:p>
        </p:txBody>
      </p:sp>
      <p:sp>
        <p:nvSpPr>
          <p:cNvPr id="45059" name="Rectangle 3"/>
          <p:cNvSpPr>
            <a:spLocks noGrp="1" noChangeArrowheads="1"/>
          </p:cNvSpPr>
          <p:nvPr>
            <p:ph type="body" idx="1"/>
          </p:nvPr>
        </p:nvSpPr>
        <p:spPr/>
        <p:txBody>
          <a:bodyPr/>
          <a:lstStyle/>
          <a:p>
            <a:pPr algn="ctr">
              <a:buFont typeface="Wingdings" pitchFamily="2" charset="2"/>
              <a:buNone/>
            </a:pPr>
            <a:r>
              <a:rPr lang="en-US" sz="4000" b="1" dirty="0">
                <a:solidFill>
                  <a:srgbClr val="FFFF00"/>
                </a:solidFill>
              </a:rPr>
              <a:t>Avoid making an example of students involved in sexual harassment. Be sure to always address problems privately.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4188D6CD-B67F-40B2-BA9C-4119302100FC}" type="slidenum">
              <a:rPr lang="en-US"/>
              <a:pPr/>
              <a:t>2</a:t>
            </a:fld>
            <a:endParaRPr lang="en-US" dirty="0"/>
          </a:p>
        </p:txBody>
      </p:sp>
      <p:sp>
        <p:nvSpPr>
          <p:cNvPr id="5122" name="Rectangle 2"/>
          <p:cNvSpPr>
            <a:spLocks noGrp="1" noRot="1" noChangeArrowheads="1"/>
          </p:cNvSpPr>
          <p:nvPr>
            <p:ph type="title"/>
          </p:nvPr>
        </p:nvSpPr>
        <p:spPr/>
        <p:txBody>
          <a:bodyPr/>
          <a:lstStyle/>
          <a:p>
            <a:r>
              <a:rPr lang="en-US" sz="4000" dirty="0">
                <a:latin typeface="Batang" pitchFamily="18" charset="-127"/>
              </a:rPr>
              <a:t>Learner Objectives</a:t>
            </a:r>
            <a:br>
              <a:rPr lang="en-US" sz="4000" dirty="0">
                <a:latin typeface="Batang" pitchFamily="18" charset="-127"/>
              </a:rPr>
            </a:br>
            <a:endParaRPr lang="en-US" sz="4000" dirty="0">
              <a:latin typeface="Batang" pitchFamily="18" charset="-127"/>
            </a:endParaRPr>
          </a:p>
        </p:txBody>
      </p:sp>
      <p:sp>
        <p:nvSpPr>
          <p:cNvPr id="5123" name="Rectangle 3"/>
          <p:cNvSpPr>
            <a:spLocks noGrp="1" noChangeArrowheads="1"/>
          </p:cNvSpPr>
          <p:nvPr>
            <p:ph type="body" idx="1"/>
          </p:nvPr>
        </p:nvSpPr>
        <p:spPr/>
        <p:txBody>
          <a:bodyPr/>
          <a:lstStyle/>
          <a:p>
            <a:pPr algn="ctr">
              <a:buFont typeface="Wingdings" pitchFamily="2" charset="2"/>
              <a:buNone/>
            </a:pPr>
            <a:r>
              <a:rPr lang="en-US" dirty="0"/>
              <a:t>Participants in this seminar will be able to:</a:t>
            </a:r>
          </a:p>
          <a:p>
            <a:r>
              <a:rPr lang="en-US" dirty="0" smtClean="0"/>
              <a:t>offer </a:t>
            </a:r>
            <a:r>
              <a:rPr lang="en-US" dirty="0"/>
              <a:t>several reasons </a:t>
            </a:r>
            <a:r>
              <a:rPr lang="en-US" i="1" dirty="0"/>
              <a:t>why </a:t>
            </a:r>
            <a:r>
              <a:rPr lang="en-US" dirty="0"/>
              <a:t>students are            perpetrators of sexual </a:t>
            </a:r>
            <a:r>
              <a:rPr lang="en-US" dirty="0" smtClean="0"/>
              <a:t>harassment,</a:t>
            </a:r>
            <a:endParaRPr lang="en-US" dirty="0"/>
          </a:p>
          <a:p>
            <a:r>
              <a:rPr lang="en-US" dirty="0" smtClean="0"/>
              <a:t>offer </a:t>
            </a:r>
            <a:r>
              <a:rPr lang="en-US" dirty="0"/>
              <a:t>several reasons why this phenomenon has become so </a:t>
            </a:r>
            <a:r>
              <a:rPr lang="en-US" dirty="0" smtClean="0"/>
              <a:t>pervasive,</a:t>
            </a:r>
            <a:endParaRPr lang="en-US" dirty="0"/>
          </a:p>
          <a:p>
            <a:r>
              <a:rPr lang="en-US" dirty="0" smtClean="0"/>
              <a:t>respond </a:t>
            </a:r>
            <a:r>
              <a:rPr lang="en-US" dirty="0"/>
              <a:t>effectively to instances of sexual </a:t>
            </a:r>
            <a:r>
              <a:rPr lang="en-US" dirty="0" smtClean="0"/>
              <a:t>harassment, and</a:t>
            </a:r>
            <a:endParaRPr lang="en-US" dirty="0"/>
          </a:p>
          <a:p>
            <a:r>
              <a:rPr lang="en-US" dirty="0" smtClean="0"/>
              <a:t>discern </a:t>
            </a:r>
            <a:r>
              <a:rPr lang="en-US" dirty="0"/>
              <a:t>“play” from sexual </a:t>
            </a:r>
            <a:r>
              <a:rPr lang="en-US" dirty="0" smtClean="0"/>
              <a:t>harassment.</a:t>
            </a:r>
            <a:endParaRPr lang="en-US" dirty="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3C125E9F-CE86-4141-ACBA-78AA2475C340}" type="slidenum">
              <a:rPr lang="en-US"/>
              <a:pPr/>
              <a:t>20</a:t>
            </a:fld>
            <a:endParaRPr lang="en-US" dirty="0"/>
          </a:p>
        </p:txBody>
      </p:sp>
      <p:sp>
        <p:nvSpPr>
          <p:cNvPr id="57346" name="Rectangle 2"/>
          <p:cNvSpPr>
            <a:spLocks noGrp="1" noRot="1" noChangeArrowheads="1"/>
          </p:cNvSpPr>
          <p:nvPr>
            <p:ph type="title"/>
          </p:nvPr>
        </p:nvSpPr>
        <p:spPr/>
        <p:txBody>
          <a:bodyPr/>
          <a:lstStyle/>
          <a:p>
            <a:r>
              <a:rPr lang="en-US" dirty="0"/>
              <a:t>Why is this behavior so pervasive?</a:t>
            </a:r>
          </a:p>
        </p:txBody>
      </p:sp>
      <p:sp>
        <p:nvSpPr>
          <p:cNvPr id="57347" name="Rectangle 3"/>
          <p:cNvSpPr>
            <a:spLocks noGrp="1" noChangeArrowheads="1"/>
          </p:cNvSpPr>
          <p:nvPr>
            <p:ph type="body" idx="1"/>
          </p:nvPr>
        </p:nvSpPr>
        <p:spPr/>
        <p:txBody>
          <a:bodyPr/>
          <a:lstStyle/>
          <a:p>
            <a:r>
              <a:rPr lang="en-US" sz="2800" dirty="0"/>
              <a:t>Popular media is full of sexuality aimed at younger viewers.</a:t>
            </a:r>
          </a:p>
          <a:p>
            <a:r>
              <a:rPr lang="en-US" sz="2800" dirty="0"/>
              <a:t>Girls are encouraged to dress inappropriately with low-cut tops and too-tight clothing.</a:t>
            </a:r>
          </a:p>
          <a:p>
            <a:r>
              <a:rPr lang="en-US" sz="2800" dirty="0"/>
              <a:t>Boys are often a target if they can not claim some type of sexual experience or knowledge.</a:t>
            </a:r>
          </a:p>
          <a:p>
            <a:r>
              <a:rPr lang="en-US" sz="2800" dirty="0"/>
              <a:t>Sex is everywhere, on the internet, on television, in magazines, etc…kids become inundated with it and it will undoubtedly make it into your classroom.</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65F28137-1BE6-4190-BE9A-34F82F8E1A3B}" type="slidenum">
              <a:rPr lang="en-US"/>
              <a:pPr/>
              <a:t>21</a:t>
            </a:fld>
            <a:endParaRPr lang="en-US" dirty="0"/>
          </a:p>
        </p:txBody>
      </p:sp>
      <p:sp>
        <p:nvSpPr>
          <p:cNvPr id="49154" name="Rectangle 2"/>
          <p:cNvSpPr>
            <a:spLocks noGrp="1" noRot="1" noChangeArrowheads="1"/>
          </p:cNvSpPr>
          <p:nvPr>
            <p:ph type="title"/>
          </p:nvPr>
        </p:nvSpPr>
        <p:spPr/>
        <p:txBody>
          <a:bodyPr/>
          <a:lstStyle/>
          <a:p>
            <a:r>
              <a:rPr lang="en-US" sz="4000" dirty="0"/>
              <a:t>Why is this so important?</a:t>
            </a:r>
            <a:br>
              <a:rPr lang="en-US" sz="4000" dirty="0"/>
            </a:br>
            <a:r>
              <a:rPr lang="en-US" sz="3200" dirty="0"/>
              <a:t>VICTIMS CAN HAVE SEVERE OUTCOMES:</a:t>
            </a:r>
          </a:p>
        </p:txBody>
      </p:sp>
      <p:sp>
        <p:nvSpPr>
          <p:cNvPr id="49155" name="Rectangle 3"/>
          <p:cNvSpPr>
            <a:spLocks noGrp="1" noChangeArrowheads="1"/>
          </p:cNvSpPr>
          <p:nvPr>
            <p:ph type="body" idx="1"/>
          </p:nvPr>
        </p:nvSpPr>
        <p:spPr/>
        <p:txBody>
          <a:bodyPr/>
          <a:lstStyle/>
          <a:p>
            <a:pPr>
              <a:lnSpc>
                <a:spcPct val="90000"/>
              </a:lnSpc>
            </a:pPr>
            <a:r>
              <a:rPr lang="en-US" sz="2800" dirty="0"/>
              <a:t>Short-term effects for girls include embarrassment, anger, and low self-esteem (Whealin, 2002; Timmerman, 2004).</a:t>
            </a:r>
          </a:p>
          <a:p>
            <a:pPr>
              <a:lnSpc>
                <a:spcPct val="90000"/>
              </a:lnSpc>
            </a:pPr>
            <a:r>
              <a:rPr lang="en-US" sz="2800" dirty="0"/>
              <a:t>Girls tend to internalize negative concepts if they hear them repeatedly. Even when they are untrue, they begin to believe negative things about themselves (Whealin, 2002).</a:t>
            </a:r>
          </a:p>
          <a:p>
            <a:pPr>
              <a:lnSpc>
                <a:spcPct val="90000"/>
              </a:lnSpc>
            </a:pPr>
            <a:r>
              <a:rPr lang="en-US" sz="2800" dirty="0"/>
              <a:t>Unwanted sexual attention during childhood often leads to poor self-concepts in women and low levels of confidence (Whealin, 2002).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1708E6CE-F61B-4A5D-B749-941EA967BA47}" type="slidenum">
              <a:rPr lang="en-US"/>
              <a:pPr/>
              <a:t>22</a:t>
            </a:fld>
            <a:endParaRPr lang="en-US" dirty="0"/>
          </a:p>
        </p:txBody>
      </p:sp>
      <p:sp>
        <p:nvSpPr>
          <p:cNvPr id="50178" name="Rectangle 2"/>
          <p:cNvSpPr>
            <a:spLocks noGrp="1" noRot="1" noChangeArrowheads="1"/>
          </p:cNvSpPr>
          <p:nvPr>
            <p:ph type="title"/>
          </p:nvPr>
        </p:nvSpPr>
        <p:spPr/>
        <p:txBody>
          <a:bodyPr/>
          <a:lstStyle/>
          <a:p>
            <a:r>
              <a:rPr lang="en-US" sz="4000" dirty="0"/>
              <a:t>Why is this so important?</a:t>
            </a:r>
            <a:br>
              <a:rPr lang="en-US" sz="4000" dirty="0"/>
            </a:br>
            <a:r>
              <a:rPr lang="en-US" sz="3200" dirty="0"/>
              <a:t>VICTIMS CAN HAVE SEVERE OUTCOMES:</a:t>
            </a:r>
          </a:p>
        </p:txBody>
      </p:sp>
      <p:sp>
        <p:nvSpPr>
          <p:cNvPr id="50179" name="Rectangle 3"/>
          <p:cNvSpPr>
            <a:spLocks noGrp="1" noChangeArrowheads="1"/>
          </p:cNvSpPr>
          <p:nvPr>
            <p:ph type="body" idx="1"/>
          </p:nvPr>
        </p:nvSpPr>
        <p:spPr/>
        <p:txBody>
          <a:bodyPr/>
          <a:lstStyle/>
          <a:p>
            <a:r>
              <a:rPr lang="en-US" dirty="0"/>
              <a:t>Comments made to girls about their bodies, even complimentary, have a potential to be harmful to a girl’s psyche.</a:t>
            </a:r>
          </a:p>
          <a:p>
            <a:r>
              <a:rPr lang="en-US" dirty="0"/>
              <a:t>The most severe and frightening outcome is a possibility of suicide. There is a greater potential for frequent harassment victims to attempt suicide when compared to those with no history of being harassed.</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843F4917-97A1-4518-8E02-44F3ACEDAAF6}" type="slidenum">
              <a:rPr lang="en-US"/>
              <a:pPr/>
              <a:t>23</a:t>
            </a:fld>
            <a:endParaRPr lang="en-US" dirty="0"/>
          </a:p>
        </p:txBody>
      </p:sp>
      <p:sp>
        <p:nvSpPr>
          <p:cNvPr id="40962" name="Rectangle 2"/>
          <p:cNvSpPr>
            <a:spLocks noGrp="1" noRot="1" noChangeArrowheads="1"/>
          </p:cNvSpPr>
          <p:nvPr>
            <p:ph type="title"/>
          </p:nvPr>
        </p:nvSpPr>
        <p:spPr/>
        <p:txBody>
          <a:bodyPr/>
          <a:lstStyle/>
          <a:p>
            <a:r>
              <a:rPr lang="en-US" dirty="0"/>
              <a:t>What You Can </a:t>
            </a:r>
            <a:r>
              <a:rPr lang="en-US" dirty="0" smtClean="0"/>
              <a:t>Do?</a:t>
            </a:r>
            <a:endParaRPr lang="en-US" dirty="0"/>
          </a:p>
        </p:txBody>
      </p:sp>
      <p:sp>
        <p:nvSpPr>
          <p:cNvPr id="40963" name="Rectangle 3"/>
          <p:cNvSpPr>
            <a:spLocks noGrp="1" noChangeArrowheads="1"/>
          </p:cNvSpPr>
          <p:nvPr>
            <p:ph type="body" idx="1"/>
          </p:nvPr>
        </p:nvSpPr>
        <p:spPr/>
        <p:txBody>
          <a:bodyPr/>
          <a:lstStyle/>
          <a:p>
            <a:pPr algn="ctr">
              <a:buFont typeface="Wingdings" pitchFamily="2" charset="2"/>
              <a:buNone/>
            </a:pPr>
            <a:r>
              <a:rPr lang="en-US" dirty="0"/>
              <a:t>Make it clear in your schools and classrooms that </a:t>
            </a:r>
            <a:r>
              <a:rPr lang="en-US" i="1" dirty="0"/>
              <a:t>any</a:t>
            </a:r>
            <a:r>
              <a:rPr lang="en-US" dirty="0"/>
              <a:t> behavior that qualifies as sexual harassment </a:t>
            </a:r>
            <a:r>
              <a:rPr lang="en-US" i="1" dirty="0"/>
              <a:t>is never tolerable…ever</a:t>
            </a:r>
            <a:r>
              <a:rPr lang="en-US" sz="4400" i="1" dirty="0"/>
              <a:t>!</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4656CF34-E2F7-49EB-BA33-4BDF0B0482A9}" type="slidenum">
              <a:rPr lang="en-US"/>
              <a:pPr/>
              <a:t>24</a:t>
            </a:fld>
            <a:endParaRPr lang="en-US" dirty="0"/>
          </a:p>
        </p:txBody>
      </p:sp>
      <p:sp>
        <p:nvSpPr>
          <p:cNvPr id="43010" name="Rectangle 2"/>
          <p:cNvSpPr>
            <a:spLocks noGrp="1" noRot="1" noChangeArrowheads="1"/>
          </p:cNvSpPr>
          <p:nvPr>
            <p:ph type="title"/>
          </p:nvPr>
        </p:nvSpPr>
        <p:spPr/>
        <p:txBody>
          <a:bodyPr/>
          <a:lstStyle/>
          <a:p>
            <a:r>
              <a:rPr lang="en-US" dirty="0"/>
              <a:t>What You Can </a:t>
            </a:r>
            <a:r>
              <a:rPr lang="en-US" dirty="0" smtClean="0"/>
              <a:t>Do?</a:t>
            </a:r>
            <a:endParaRPr lang="en-US" dirty="0"/>
          </a:p>
        </p:txBody>
      </p:sp>
      <p:sp>
        <p:nvSpPr>
          <p:cNvPr id="43011" name="Rectangle 3"/>
          <p:cNvSpPr>
            <a:spLocks noGrp="1" noChangeArrowheads="1"/>
          </p:cNvSpPr>
          <p:nvPr>
            <p:ph type="body" idx="1"/>
          </p:nvPr>
        </p:nvSpPr>
        <p:spPr/>
        <p:txBody>
          <a:bodyPr/>
          <a:lstStyle/>
          <a:p>
            <a:pPr algn="ctr">
              <a:buFont typeface="Wingdings" pitchFamily="2" charset="2"/>
              <a:buNone/>
            </a:pPr>
            <a:r>
              <a:rPr lang="en-US" dirty="0"/>
              <a:t>Make your no-tolerance stance on sexual harassment a general policy that is known from the beginning ….Present this rule to your students the same way you would present your policies on weapons and violence.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B4DFA898-AC5D-47E5-AB1E-9E2F12DF1EB1}" type="slidenum">
              <a:rPr lang="en-US"/>
              <a:pPr/>
              <a:t>25</a:t>
            </a:fld>
            <a:endParaRPr lang="en-US" dirty="0"/>
          </a:p>
        </p:txBody>
      </p:sp>
      <p:sp>
        <p:nvSpPr>
          <p:cNvPr id="47106" name="Rectangle 2"/>
          <p:cNvSpPr>
            <a:spLocks noGrp="1" noRot="1" noChangeArrowheads="1"/>
          </p:cNvSpPr>
          <p:nvPr>
            <p:ph type="title"/>
          </p:nvPr>
        </p:nvSpPr>
        <p:spPr/>
        <p:txBody>
          <a:bodyPr/>
          <a:lstStyle/>
          <a:p>
            <a:r>
              <a:rPr lang="en-US" dirty="0"/>
              <a:t>What You Can </a:t>
            </a:r>
            <a:r>
              <a:rPr lang="en-US" dirty="0" smtClean="0"/>
              <a:t>Do?</a:t>
            </a:r>
            <a:endParaRPr lang="en-US" dirty="0"/>
          </a:p>
        </p:txBody>
      </p:sp>
      <p:sp>
        <p:nvSpPr>
          <p:cNvPr id="47107" name="Rectangle 3"/>
          <p:cNvSpPr>
            <a:spLocks noGrp="1" noChangeArrowheads="1"/>
          </p:cNvSpPr>
          <p:nvPr>
            <p:ph type="body" idx="1"/>
          </p:nvPr>
        </p:nvSpPr>
        <p:spPr/>
        <p:txBody>
          <a:bodyPr/>
          <a:lstStyle/>
          <a:p>
            <a:pPr>
              <a:lnSpc>
                <a:spcPct val="90000"/>
              </a:lnSpc>
            </a:pPr>
            <a:r>
              <a:rPr lang="en-US" dirty="0"/>
              <a:t>Teach your students healthy ways to express their romantic interests in other students. While it may seem like a sensitive subject, it is nowhere near as sensitive as discussing why they behaved in a manner that may be punishable by law.</a:t>
            </a:r>
          </a:p>
          <a:p>
            <a:pPr>
              <a:lnSpc>
                <a:spcPct val="90000"/>
              </a:lnSpc>
            </a:pPr>
            <a:r>
              <a:rPr lang="en-US" dirty="0"/>
              <a:t>Make sure students know that it is okay and beneficial to them to report if they are victims of harassment. Retaliating by harassing others will only make things worse!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59876D81-D122-4A59-8A5A-91C76F549EFA}" type="slidenum">
              <a:rPr lang="en-US"/>
              <a:pPr/>
              <a:t>26</a:t>
            </a:fld>
            <a:endParaRPr lang="en-US" dirty="0"/>
          </a:p>
        </p:txBody>
      </p:sp>
      <p:sp>
        <p:nvSpPr>
          <p:cNvPr id="52226" name="Rectangle 2"/>
          <p:cNvSpPr>
            <a:spLocks noGrp="1" noRot="1" noChangeArrowheads="1"/>
          </p:cNvSpPr>
          <p:nvPr>
            <p:ph type="title"/>
          </p:nvPr>
        </p:nvSpPr>
        <p:spPr/>
        <p:txBody>
          <a:bodyPr/>
          <a:lstStyle/>
          <a:p>
            <a:r>
              <a:rPr lang="en-US" dirty="0"/>
              <a:t>Helpful Resources For You</a:t>
            </a:r>
          </a:p>
        </p:txBody>
      </p:sp>
      <p:sp>
        <p:nvSpPr>
          <p:cNvPr id="52227" name="Rectangle 3"/>
          <p:cNvSpPr>
            <a:spLocks noGrp="1" noChangeArrowheads="1"/>
          </p:cNvSpPr>
          <p:nvPr>
            <p:ph type="body" idx="1"/>
          </p:nvPr>
        </p:nvSpPr>
        <p:spPr/>
        <p:txBody>
          <a:bodyPr/>
          <a:lstStyle/>
          <a:p>
            <a:pPr>
              <a:lnSpc>
                <a:spcPct val="90000"/>
              </a:lnSpc>
              <a:buFont typeface="Wingdings" pitchFamily="2" charset="2"/>
              <a:buNone/>
            </a:pPr>
            <a:r>
              <a:rPr lang="en-US" sz="2400" b="1" dirty="0"/>
              <a:t>Please take some time to review these resources. They provide extremely helpful information for school staff, parents and students.</a:t>
            </a:r>
            <a:endParaRPr lang="en-US" sz="2400" dirty="0">
              <a:hlinkClick r:id="rId2"/>
            </a:endParaRPr>
          </a:p>
          <a:p>
            <a:pPr>
              <a:lnSpc>
                <a:spcPct val="90000"/>
              </a:lnSpc>
            </a:pPr>
            <a:r>
              <a:rPr lang="en-US" sz="2400" dirty="0">
                <a:hlinkClick r:id="rId2"/>
              </a:rPr>
              <a:t>http://www.ed.gov/about/offices/list/ocr/sexharassresources.html</a:t>
            </a:r>
            <a:endParaRPr lang="en-US" sz="2400" i="1" dirty="0"/>
          </a:p>
          <a:p>
            <a:pPr>
              <a:lnSpc>
                <a:spcPct val="90000"/>
              </a:lnSpc>
            </a:pPr>
            <a:r>
              <a:rPr lang="en-US" sz="2400" i="1" dirty="0"/>
              <a:t>A part of the Office for Civil Rights webpage, this link provides answers to frequently asked questions, provides checklists, and provides other links that can also be resourceful.</a:t>
            </a:r>
            <a:endParaRPr lang="en-US" sz="2400" dirty="0"/>
          </a:p>
          <a:p>
            <a:pPr>
              <a:lnSpc>
                <a:spcPct val="90000"/>
              </a:lnSpc>
            </a:pPr>
            <a:r>
              <a:rPr lang="en-US" sz="2400" dirty="0">
                <a:hlinkClick r:id="rId3"/>
              </a:rPr>
              <a:t>http://www.blr.com</a:t>
            </a:r>
            <a:endParaRPr lang="en-US" sz="2400" i="1" dirty="0"/>
          </a:p>
          <a:p>
            <a:pPr>
              <a:lnSpc>
                <a:spcPct val="90000"/>
              </a:lnSpc>
            </a:pPr>
            <a:r>
              <a:rPr lang="en-US" sz="2400" i="1" dirty="0"/>
              <a:t>The Business and Legal Reports website has resources in “plain English” that will help you deal with many issues, including one specifically for sexual harassment in the school.</a:t>
            </a:r>
            <a:endParaRPr lang="en-US" sz="2400" dirty="0">
              <a:hlinkClick r:id="rId4"/>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52160734-48A5-49B8-BF61-669FDF42D877}" type="slidenum">
              <a:rPr lang="en-US"/>
              <a:pPr/>
              <a:t>27</a:t>
            </a:fld>
            <a:endParaRPr lang="en-US" dirty="0"/>
          </a:p>
        </p:txBody>
      </p:sp>
      <p:sp>
        <p:nvSpPr>
          <p:cNvPr id="53250" name="Rectangle 2"/>
          <p:cNvSpPr>
            <a:spLocks noGrp="1" noRot="1" noChangeArrowheads="1"/>
          </p:cNvSpPr>
          <p:nvPr>
            <p:ph type="title"/>
          </p:nvPr>
        </p:nvSpPr>
        <p:spPr/>
        <p:txBody>
          <a:bodyPr/>
          <a:lstStyle/>
          <a:p>
            <a:r>
              <a:rPr lang="en-US" dirty="0"/>
              <a:t>Helpful Resources For You</a:t>
            </a:r>
          </a:p>
        </p:txBody>
      </p:sp>
      <p:sp>
        <p:nvSpPr>
          <p:cNvPr id="53251" name="Rectangle 3"/>
          <p:cNvSpPr>
            <a:spLocks noGrp="1" noChangeArrowheads="1"/>
          </p:cNvSpPr>
          <p:nvPr>
            <p:ph type="body" idx="1"/>
          </p:nvPr>
        </p:nvSpPr>
        <p:spPr/>
        <p:txBody>
          <a:bodyPr/>
          <a:lstStyle/>
          <a:p>
            <a:pPr>
              <a:lnSpc>
                <a:spcPct val="90000"/>
              </a:lnSpc>
            </a:pPr>
            <a:r>
              <a:rPr lang="en-US" sz="2800" dirty="0">
                <a:hlinkClick r:id="rId2"/>
              </a:rPr>
              <a:t>http://www.ehow.com/how_2140065_educate-children-sexual-harassment.html</a:t>
            </a:r>
            <a:endParaRPr lang="en-US" sz="2800" i="1" dirty="0"/>
          </a:p>
          <a:p>
            <a:pPr>
              <a:lnSpc>
                <a:spcPct val="90000"/>
              </a:lnSpc>
            </a:pPr>
            <a:r>
              <a:rPr lang="en-US" sz="2800" i="1" dirty="0"/>
              <a:t>This link is to eHow.com’s article regarding how to educate kids about sexual harassment. It provides very helpful systematic instructions about how to talk to your kids.</a:t>
            </a:r>
            <a:endParaRPr lang="en-US" sz="2800" dirty="0">
              <a:hlinkClick r:id="rId3"/>
            </a:endParaRPr>
          </a:p>
          <a:p>
            <a:pPr>
              <a:lnSpc>
                <a:spcPct val="90000"/>
              </a:lnSpc>
            </a:pPr>
            <a:r>
              <a:rPr lang="en-US" sz="2800" dirty="0">
                <a:hlinkClick r:id="rId3"/>
              </a:rPr>
              <a:t>http://school.discoveryeducation.com/lessonplans/programs/sexualharassment/</a:t>
            </a:r>
            <a:endParaRPr lang="en-US" sz="2800" i="1" dirty="0"/>
          </a:p>
          <a:p>
            <a:pPr>
              <a:lnSpc>
                <a:spcPct val="90000"/>
              </a:lnSpc>
            </a:pPr>
            <a:r>
              <a:rPr lang="en-US" sz="2800" i="1" dirty="0"/>
              <a:t>This link takes you to a complete lesson plan for sexual harassment including objectives, materials, suggested readings and discussion questions.</a:t>
            </a:r>
            <a:endParaRPr lang="en-US" sz="2800" dirty="0">
              <a:hlinkClick r:id="rId4"/>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AF64302-C473-4F64-8E40-203D28B240B9}" type="slidenum">
              <a:rPr lang="en-US"/>
              <a:pPr/>
              <a:t>28</a:t>
            </a:fld>
            <a:endParaRPr lang="en-US" dirty="0"/>
          </a:p>
        </p:txBody>
      </p:sp>
      <p:sp>
        <p:nvSpPr>
          <p:cNvPr id="54274" name="Rectangle 2"/>
          <p:cNvSpPr>
            <a:spLocks noGrp="1" noRot="1" noChangeArrowheads="1"/>
          </p:cNvSpPr>
          <p:nvPr>
            <p:ph type="title"/>
          </p:nvPr>
        </p:nvSpPr>
        <p:spPr/>
        <p:txBody>
          <a:bodyPr/>
          <a:lstStyle/>
          <a:p>
            <a:r>
              <a:rPr lang="en-US" dirty="0"/>
              <a:t>Helpful Resources For You</a:t>
            </a:r>
          </a:p>
        </p:txBody>
      </p:sp>
      <p:sp>
        <p:nvSpPr>
          <p:cNvPr id="54275" name="Rectangle 3"/>
          <p:cNvSpPr>
            <a:spLocks noGrp="1" noChangeArrowheads="1"/>
          </p:cNvSpPr>
          <p:nvPr>
            <p:ph type="body" idx="1"/>
          </p:nvPr>
        </p:nvSpPr>
        <p:spPr/>
        <p:txBody>
          <a:bodyPr/>
          <a:lstStyle/>
          <a:p>
            <a:r>
              <a:rPr lang="en-US" sz="2800" dirty="0">
                <a:hlinkClick r:id="rId2"/>
              </a:rPr>
              <a:t>http://www.siecus.org/pubs/biblio/bibs0022.html</a:t>
            </a:r>
            <a:endParaRPr lang="en-US" sz="2800" i="1" dirty="0"/>
          </a:p>
          <a:p>
            <a:r>
              <a:rPr lang="en-US" sz="2800" i="1" dirty="0"/>
              <a:t>This will take you to an annotated bibliography of sources and manuals for dealing with sexual harassment in schools.</a:t>
            </a:r>
            <a:endParaRPr lang="en-US" sz="2800" dirty="0">
              <a:hlinkClick r:id="rId3"/>
            </a:endParaRPr>
          </a:p>
          <a:p>
            <a:r>
              <a:rPr lang="en-US" sz="2800" dirty="0">
                <a:hlinkClick r:id="rId3"/>
              </a:rPr>
              <a:t>http://www.equalrights.org/publications/kyr/shschool.asp</a:t>
            </a:r>
            <a:r>
              <a:rPr lang="en-US" sz="2800" dirty="0">
                <a:solidFill>
                  <a:srgbClr val="FFFF00"/>
                </a:solidFill>
              </a:rPr>
              <a:t>.</a:t>
            </a:r>
            <a:endParaRPr lang="en-US" sz="2800" i="1" dirty="0">
              <a:solidFill>
                <a:srgbClr val="FFFF00"/>
              </a:solidFill>
            </a:endParaRPr>
          </a:p>
          <a:p>
            <a:r>
              <a:rPr lang="en-US" sz="2800" i="1" dirty="0"/>
              <a:t>This link will take you to the Equal Rights Advocates webpage. It gives detailed legal descriptions of sexual harassment as well as a list of personal rights and legal resources.</a:t>
            </a:r>
          </a:p>
          <a:p>
            <a:endParaRPr lang="en-US" sz="2800" dirty="0"/>
          </a:p>
          <a:p>
            <a:endParaRPr lang="en-US"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207F6710-B6DF-4544-B9D3-81F004FD9A5D}" type="slidenum">
              <a:rPr lang="en-US"/>
              <a:pPr/>
              <a:t>29</a:t>
            </a:fld>
            <a:endParaRPr lang="en-US" dirty="0"/>
          </a:p>
        </p:txBody>
      </p:sp>
      <p:sp>
        <p:nvSpPr>
          <p:cNvPr id="55298" name="Rectangle 2"/>
          <p:cNvSpPr>
            <a:spLocks noGrp="1" noRot="1" noChangeArrowheads="1"/>
          </p:cNvSpPr>
          <p:nvPr>
            <p:ph type="title"/>
          </p:nvPr>
        </p:nvSpPr>
        <p:spPr/>
        <p:txBody>
          <a:bodyPr/>
          <a:lstStyle/>
          <a:p>
            <a:r>
              <a:rPr lang="en-US" dirty="0"/>
              <a:t>References</a:t>
            </a:r>
          </a:p>
        </p:txBody>
      </p:sp>
      <p:sp>
        <p:nvSpPr>
          <p:cNvPr id="55299" name="Rectangle 3"/>
          <p:cNvSpPr>
            <a:spLocks noGrp="1" noChangeArrowheads="1"/>
          </p:cNvSpPr>
          <p:nvPr>
            <p:ph type="body" idx="1"/>
          </p:nvPr>
        </p:nvSpPr>
        <p:spPr/>
        <p:txBody>
          <a:bodyPr/>
          <a:lstStyle/>
          <a:p>
            <a:pPr>
              <a:lnSpc>
                <a:spcPct val="80000"/>
              </a:lnSpc>
            </a:pPr>
            <a:r>
              <a:rPr lang="en-US" sz="2400" dirty="0"/>
              <a:t>Fineran, S. &amp; Bolen, R.M. (2006). Risk factors for peer sexual harassment in schools. </a:t>
            </a:r>
            <a:r>
              <a:rPr lang="en-US" sz="2400" i="1" dirty="0"/>
              <a:t>Journal of Interpersonal Violence, 21 </a:t>
            </a:r>
            <a:r>
              <a:rPr lang="en-US" sz="2400" dirty="0"/>
              <a:t>1169-1190.</a:t>
            </a:r>
          </a:p>
          <a:p>
            <a:pPr>
              <a:lnSpc>
                <a:spcPct val="80000"/>
              </a:lnSpc>
            </a:pPr>
            <a:r>
              <a:rPr lang="en-US" sz="2400" dirty="0"/>
              <a:t>Office for Civil Rights, (2005, March 15). Sexual harassment: it's not academic. Retrieved February 25, 2008, from U.S. Department of Education's ED.gov Web site: </a:t>
            </a:r>
            <a:r>
              <a:rPr lang="en-US" sz="2400" dirty="0">
                <a:hlinkClick r:id="rId2"/>
              </a:rPr>
              <a:t>http://www.ed.gov/about/offices/list/ocr/docs/ocrshpam.html</a:t>
            </a:r>
            <a:r>
              <a:rPr lang="en-US" sz="2400" dirty="0"/>
              <a:t>.</a:t>
            </a:r>
          </a:p>
          <a:p>
            <a:pPr>
              <a:lnSpc>
                <a:spcPct val="80000"/>
              </a:lnSpc>
            </a:pPr>
            <a:r>
              <a:rPr lang="en-US" sz="2400" dirty="0"/>
              <a:t>Timmerman, G. (2004). Adolescents’ psychological health and experiences with unwanted sexual behavior at school. </a:t>
            </a:r>
            <a:r>
              <a:rPr lang="en-US" sz="2400" i="1" dirty="0"/>
              <a:t>Adolescence, 39 </a:t>
            </a:r>
            <a:r>
              <a:rPr lang="en-US" sz="2400" dirty="0"/>
              <a:t>(156) 817-25.</a:t>
            </a:r>
          </a:p>
          <a:p>
            <a:pPr>
              <a:lnSpc>
                <a:spcPct val="80000"/>
              </a:lnSpc>
            </a:pPr>
            <a:r>
              <a:rPr lang="en-US" sz="2400" dirty="0"/>
              <a:t>Whealin, J.M. (2002). Women’s report of unwanted sexual attention during childhood. </a:t>
            </a:r>
            <a:r>
              <a:rPr lang="en-US" sz="2400" i="1" dirty="0"/>
              <a:t>Journal of Child Sexual Abuse, 11 </a:t>
            </a:r>
            <a:r>
              <a:rPr lang="en-US" sz="2400" dirty="0"/>
              <a:t>(1) 75-93.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77890717-1BBC-438F-BC1B-2642D4749515}" type="slidenum">
              <a:rPr lang="en-US"/>
              <a:pPr/>
              <a:t>3</a:t>
            </a:fld>
            <a:endParaRPr lang="en-US" dirty="0"/>
          </a:p>
        </p:txBody>
      </p:sp>
      <p:sp>
        <p:nvSpPr>
          <p:cNvPr id="6146" name="Rectangle 2"/>
          <p:cNvSpPr>
            <a:spLocks noGrp="1" noRot="1" noChangeArrowheads="1"/>
          </p:cNvSpPr>
          <p:nvPr>
            <p:ph type="title"/>
          </p:nvPr>
        </p:nvSpPr>
        <p:spPr/>
        <p:txBody>
          <a:bodyPr/>
          <a:lstStyle/>
          <a:p>
            <a:r>
              <a:rPr lang="en-US" dirty="0">
                <a:latin typeface="Batang" pitchFamily="18" charset="-127"/>
              </a:rPr>
              <a:t>AGENDA:</a:t>
            </a:r>
          </a:p>
        </p:txBody>
      </p:sp>
      <p:sp>
        <p:nvSpPr>
          <p:cNvPr id="6147" name="Rectangle 3"/>
          <p:cNvSpPr>
            <a:spLocks noGrp="1" noChangeArrowheads="1"/>
          </p:cNvSpPr>
          <p:nvPr>
            <p:ph type="body" idx="1"/>
          </p:nvPr>
        </p:nvSpPr>
        <p:spPr/>
        <p:txBody>
          <a:bodyPr/>
          <a:lstStyle/>
          <a:p>
            <a:r>
              <a:rPr lang="en-US" dirty="0" smtClean="0"/>
              <a:t>Explore behaviors </a:t>
            </a:r>
            <a:r>
              <a:rPr lang="en-US" dirty="0"/>
              <a:t>that qualify as sexual </a:t>
            </a:r>
            <a:r>
              <a:rPr lang="en-US" dirty="0" smtClean="0"/>
              <a:t>harassment</a:t>
            </a:r>
            <a:endParaRPr lang="en-US" dirty="0"/>
          </a:p>
          <a:p>
            <a:r>
              <a:rPr lang="en-US" dirty="0" smtClean="0"/>
              <a:t>Explain WHY </a:t>
            </a:r>
            <a:r>
              <a:rPr lang="en-US" dirty="0"/>
              <a:t>sexual harassment awareness is </a:t>
            </a:r>
            <a:r>
              <a:rPr lang="en-US" dirty="0" smtClean="0"/>
              <a:t>crucial </a:t>
            </a:r>
            <a:endParaRPr lang="en-US" dirty="0"/>
          </a:p>
          <a:p>
            <a:r>
              <a:rPr lang="en-US" dirty="0"/>
              <a:t>Complete exercises that will allow you to explore a case study and provide suggestions on how to approach such a </a:t>
            </a:r>
            <a:r>
              <a:rPr lang="en-US" dirty="0" smtClean="0"/>
              <a:t>case</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1C924ADC-378A-4063-98A4-255C0A753D32}" type="slidenum">
              <a:rPr lang="en-US"/>
              <a:pPr/>
              <a:t>30</a:t>
            </a:fld>
            <a:endParaRPr lang="en-US" dirty="0"/>
          </a:p>
        </p:txBody>
      </p:sp>
      <p:sp>
        <p:nvSpPr>
          <p:cNvPr id="56322" name="Rectangle 2"/>
          <p:cNvSpPr>
            <a:spLocks noGrp="1" noRot="1" noChangeArrowheads="1"/>
          </p:cNvSpPr>
          <p:nvPr>
            <p:ph type="title"/>
          </p:nvPr>
        </p:nvSpPr>
        <p:spPr/>
        <p:txBody>
          <a:bodyPr/>
          <a:lstStyle/>
          <a:p>
            <a:r>
              <a:rPr lang="en-US" dirty="0"/>
              <a:t>Contact Information</a:t>
            </a:r>
          </a:p>
        </p:txBody>
      </p:sp>
      <p:sp>
        <p:nvSpPr>
          <p:cNvPr id="56323" name="Rectangle 3"/>
          <p:cNvSpPr>
            <a:spLocks noGrp="1" noChangeArrowheads="1"/>
          </p:cNvSpPr>
          <p:nvPr>
            <p:ph type="body" idx="1"/>
          </p:nvPr>
        </p:nvSpPr>
        <p:spPr/>
        <p:txBody>
          <a:bodyPr/>
          <a:lstStyle/>
          <a:p>
            <a:pPr algn="ctr">
              <a:buFont typeface="Wingdings" pitchFamily="2" charset="2"/>
              <a:buNone/>
            </a:pPr>
            <a:r>
              <a:rPr lang="en-US" dirty="0"/>
              <a:t>Lindsay Settles</a:t>
            </a:r>
          </a:p>
          <a:p>
            <a:pPr algn="ctr">
              <a:buFont typeface="Wingdings" pitchFamily="2" charset="2"/>
              <a:buNone/>
            </a:pPr>
            <a:r>
              <a:rPr lang="en-US" dirty="0"/>
              <a:t>linsettles@yahoo.com</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38DD0A74-6887-4936-A573-2B58F493E59A}" type="slidenum">
              <a:rPr lang="en-US"/>
              <a:pPr/>
              <a:t>4</a:t>
            </a:fld>
            <a:endParaRPr lang="en-US" dirty="0"/>
          </a:p>
        </p:txBody>
      </p:sp>
      <p:sp>
        <p:nvSpPr>
          <p:cNvPr id="7170" name="Rectangle 2"/>
          <p:cNvSpPr>
            <a:spLocks noGrp="1" noRot="1" noChangeArrowheads="1"/>
          </p:cNvSpPr>
          <p:nvPr>
            <p:ph type="title"/>
          </p:nvPr>
        </p:nvSpPr>
        <p:spPr/>
        <p:txBody>
          <a:bodyPr/>
          <a:lstStyle/>
          <a:p>
            <a:r>
              <a:rPr lang="en-US" sz="4000" dirty="0"/>
              <a:t>A Case Illustration</a:t>
            </a:r>
            <a:br>
              <a:rPr lang="en-US" sz="4000" dirty="0"/>
            </a:br>
            <a:r>
              <a:rPr lang="en-US" sz="4000" i="1" dirty="0"/>
              <a:t>Allison</a:t>
            </a:r>
            <a:endParaRPr lang="en-US" sz="4000" dirty="0"/>
          </a:p>
        </p:txBody>
      </p:sp>
      <p:sp>
        <p:nvSpPr>
          <p:cNvPr id="7171" name="Rectangle 3"/>
          <p:cNvSpPr>
            <a:spLocks noGrp="1" noChangeArrowheads="1"/>
          </p:cNvSpPr>
          <p:nvPr>
            <p:ph type="body" idx="1"/>
          </p:nvPr>
        </p:nvSpPr>
        <p:spPr/>
        <p:txBody>
          <a:bodyPr/>
          <a:lstStyle/>
          <a:p>
            <a:pPr>
              <a:lnSpc>
                <a:spcPct val="90000"/>
              </a:lnSpc>
              <a:buFont typeface="Wingdings" pitchFamily="2" charset="2"/>
              <a:buNone/>
            </a:pPr>
            <a:r>
              <a:rPr lang="en-US" sz="2000" dirty="0">
                <a:latin typeface="Rockwell" pitchFamily="18" charset="0"/>
              </a:rPr>
              <a:t>     </a:t>
            </a:r>
            <a:r>
              <a:rPr lang="en-US" sz="2000" b="1" dirty="0">
                <a:latin typeface="Batang" pitchFamily="18" charset="-127"/>
              </a:rPr>
              <a:t>Allison is a fifth grade student who further is along in her physical development than most of her female peers. She appears to have no problems socializing with her female peers but seems to put a lot of effort into distancing herself from the males. Several times, Allison’s teacher, Ms. Dillon, has overheard the boys make hurtful comments about the size of Allison’s breasts and the width of her hips. Ms. Dillon notices that Allison clams up when the boys bring attention to her body and very rarely defends herself. Ms. Dillon also notices that Allison’s daily baggy outfits are progressively failing to cover up her curves and her school performance is beginning to suffer. She is befuddled about how to handle Allison’s situation. She struggles with whether she should bring attention to the situation and risk embarrassing Allison even further or if she should take Allison’s lead and ignore it the best she can, in an attempt to make light of the situation.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C7B5033A-796A-45ED-9E62-4C26AA4003E9}" type="slidenum">
              <a:rPr lang="en-US"/>
              <a:pPr/>
              <a:t>5</a:t>
            </a:fld>
            <a:endParaRPr lang="en-US" dirty="0"/>
          </a:p>
        </p:txBody>
      </p:sp>
      <p:sp>
        <p:nvSpPr>
          <p:cNvPr id="8194" name="Rectangle 2"/>
          <p:cNvSpPr>
            <a:spLocks noGrp="1" noRot="1" noChangeArrowheads="1"/>
          </p:cNvSpPr>
          <p:nvPr>
            <p:ph type="title"/>
          </p:nvPr>
        </p:nvSpPr>
        <p:spPr/>
        <p:txBody>
          <a:bodyPr/>
          <a:lstStyle/>
          <a:p>
            <a:r>
              <a:rPr lang="en-US" sz="4000" dirty="0"/>
              <a:t>WHAT?</a:t>
            </a:r>
            <a:br>
              <a:rPr lang="en-US" sz="4000" dirty="0"/>
            </a:br>
            <a:endParaRPr lang="en-US" sz="4000" dirty="0"/>
          </a:p>
        </p:txBody>
      </p:sp>
      <p:sp>
        <p:nvSpPr>
          <p:cNvPr id="8195" name="Rectangle 3"/>
          <p:cNvSpPr>
            <a:spLocks noGrp="1" noChangeArrowheads="1"/>
          </p:cNvSpPr>
          <p:nvPr>
            <p:ph type="body" idx="1"/>
          </p:nvPr>
        </p:nvSpPr>
        <p:spPr/>
        <p:txBody>
          <a:bodyPr/>
          <a:lstStyle/>
          <a:p>
            <a:pPr>
              <a:buFont typeface="Wingdings" pitchFamily="2" charset="2"/>
              <a:buNone/>
            </a:pPr>
            <a:r>
              <a:rPr lang="en-US" dirty="0"/>
              <a:t>Two types: “quid pro quo” and “hostile environment</a:t>
            </a:r>
            <a:r>
              <a:rPr lang="en-US" dirty="0" smtClean="0"/>
              <a:t>”</a:t>
            </a:r>
            <a:endParaRPr lang="en-US" dirty="0"/>
          </a:p>
          <a:p>
            <a:r>
              <a:rPr lang="en-US" dirty="0"/>
              <a:t>Quid pro quo occurs between a school employee and a student.</a:t>
            </a:r>
          </a:p>
          <a:p>
            <a:r>
              <a:rPr lang="en-US" dirty="0"/>
              <a:t>Hostile environment can occur between a student and a school official, another student, or even a school visitor. (We will be focusing on Hostile Environment Harassment.)</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8A1F5FA8-B6ED-4AA1-867E-F1D0B9D941B1}" type="slidenum">
              <a:rPr lang="en-US"/>
              <a:pPr/>
              <a:t>6</a:t>
            </a:fld>
            <a:endParaRPr lang="en-US" dirty="0"/>
          </a:p>
        </p:txBody>
      </p:sp>
      <p:sp>
        <p:nvSpPr>
          <p:cNvPr id="9218" name="Rectangle 2"/>
          <p:cNvSpPr>
            <a:spLocks noGrp="1" noRot="1" noChangeArrowheads="1"/>
          </p:cNvSpPr>
          <p:nvPr>
            <p:ph type="title"/>
          </p:nvPr>
        </p:nvSpPr>
        <p:spPr/>
        <p:txBody>
          <a:bodyPr/>
          <a:lstStyle/>
          <a:p>
            <a:r>
              <a:rPr lang="en-US" dirty="0"/>
              <a:t>Hostile Environment</a:t>
            </a:r>
          </a:p>
        </p:txBody>
      </p:sp>
      <p:sp>
        <p:nvSpPr>
          <p:cNvPr id="9219" name="Rectangle 3"/>
          <p:cNvSpPr>
            <a:spLocks noGrp="1" noChangeArrowheads="1"/>
          </p:cNvSpPr>
          <p:nvPr>
            <p:ph type="body" idx="1"/>
          </p:nvPr>
        </p:nvSpPr>
        <p:spPr/>
        <p:txBody>
          <a:bodyPr/>
          <a:lstStyle/>
          <a:p>
            <a:r>
              <a:rPr lang="en-US" sz="2800" dirty="0"/>
              <a:t>“Hostile environment occurs when unwelcome sexually harassing conduct is so severe, persistent, or pervasive that it affects a student’s ability to participate in or benefit from an education program or activity, or creates an intimidating, threatening or abusive educational </a:t>
            </a:r>
            <a:r>
              <a:rPr lang="en-US" sz="2800" dirty="0" smtClean="0"/>
              <a:t>environment” </a:t>
            </a:r>
            <a:r>
              <a:rPr lang="en-US" sz="2800" dirty="0"/>
              <a:t>(Office for Civil Rights, 2005).</a:t>
            </a:r>
          </a:p>
          <a:p>
            <a:r>
              <a:rPr lang="en-US" sz="2800" dirty="0"/>
              <a:t>Causing this type of environment for a child is a major violation as it is every child’s right to be educated in a safe environment.</a:t>
            </a:r>
          </a:p>
          <a:p>
            <a:pPr>
              <a:buFont typeface="Wingdings" pitchFamily="2" charset="2"/>
              <a:buNone/>
            </a:pP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2576AF27-F4C0-42A1-BC7F-CFE1CE742FFC}" type="slidenum">
              <a:rPr lang="en-US"/>
              <a:pPr/>
              <a:t>7</a:t>
            </a:fld>
            <a:endParaRPr lang="en-US" dirty="0"/>
          </a:p>
        </p:txBody>
      </p:sp>
      <p:sp>
        <p:nvSpPr>
          <p:cNvPr id="10242" name="Rectangle 2"/>
          <p:cNvSpPr>
            <a:spLocks noGrp="1" noRot="1" noChangeArrowheads="1"/>
          </p:cNvSpPr>
          <p:nvPr>
            <p:ph type="title"/>
          </p:nvPr>
        </p:nvSpPr>
        <p:spPr/>
        <p:txBody>
          <a:bodyPr/>
          <a:lstStyle/>
          <a:p>
            <a:r>
              <a:rPr lang="en-US" dirty="0"/>
              <a:t>Hostile Environment (Cont’d)</a:t>
            </a:r>
          </a:p>
        </p:txBody>
      </p:sp>
      <p:sp>
        <p:nvSpPr>
          <p:cNvPr id="10243" name="Rectangle 3"/>
          <p:cNvSpPr>
            <a:spLocks noGrp="1" noChangeArrowheads="1"/>
          </p:cNvSpPr>
          <p:nvPr>
            <p:ph type="body" idx="1"/>
          </p:nvPr>
        </p:nvSpPr>
        <p:spPr/>
        <p:txBody>
          <a:bodyPr/>
          <a:lstStyle/>
          <a:p>
            <a:r>
              <a:rPr lang="en-US" dirty="0"/>
              <a:t>Victims report being harassed in all parts of the school including the busses, parking lots, playground, classrooms, hallways, bathrooms, and cafeterias (Fineran &amp; Bolen, 2006).</a:t>
            </a:r>
          </a:p>
          <a:p>
            <a:r>
              <a:rPr lang="en-US" dirty="0"/>
              <a:t>Fear causes hostile environments! Many girls report not wanting to go to school </a:t>
            </a:r>
            <a:r>
              <a:rPr lang="en-US" i="1" dirty="0"/>
              <a:t>at all</a:t>
            </a:r>
            <a:r>
              <a:rPr lang="en-US" dirty="0"/>
              <a:t> because of fear provoked by threats of future contacts (</a:t>
            </a:r>
            <a:r>
              <a:rPr lang="en-US" dirty="0" smtClean="0"/>
              <a:t>Whealin </a:t>
            </a:r>
            <a:r>
              <a:rPr lang="en-US" dirty="0"/>
              <a:t>et al., 2007).</a:t>
            </a:r>
          </a:p>
          <a:p>
            <a:endParaRPr lang="en-US" dirty="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C7665EF5-237C-4F5C-8856-138B174F21C7}" type="slidenum">
              <a:rPr lang="en-US"/>
              <a:pPr/>
              <a:t>8</a:t>
            </a:fld>
            <a:endParaRPr lang="en-US" dirty="0"/>
          </a:p>
        </p:txBody>
      </p:sp>
      <p:sp>
        <p:nvSpPr>
          <p:cNvPr id="11266" name="Rectangle 2"/>
          <p:cNvSpPr>
            <a:spLocks noGrp="1" noRot="1" noChangeArrowheads="1"/>
          </p:cNvSpPr>
          <p:nvPr>
            <p:ph type="title"/>
          </p:nvPr>
        </p:nvSpPr>
        <p:spPr/>
        <p:txBody>
          <a:bodyPr/>
          <a:lstStyle/>
          <a:p>
            <a:r>
              <a:rPr lang="en-US" sz="4000" dirty="0"/>
              <a:t>Hostile Environment</a:t>
            </a:r>
            <a:br>
              <a:rPr lang="en-US" sz="4000" dirty="0"/>
            </a:br>
            <a:r>
              <a:rPr lang="en-US" sz="4000" dirty="0"/>
              <a:t> </a:t>
            </a:r>
            <a:r>
              <a:rPr lang="en-US" sz="3200" dirty="0"/>
              <a:t>Types of </a:t>
            </a:r>
            <a:r>
              <a:rPr lang="en-US" sz="3200" dirty="0" smtClean="0"/>
              <a:t>harassment </a:t>
            </a:r>
            <a:r>
              <a:rPr lang="en-US" sz="3200" dirty="0"/>
              <a:t>t</a:t>
            </a:r>
            <a:r>
              <a:rPr lang="en-US" sz="3200" dirty="0" smtClean="0"/>
              <a:t>hat cause </a:t>
            </a:r>
            <a:r>
              <a:rPr lang="en-US" sz="3200" dirty="0"/>
              <a:t>h</a:t>
            </a:r>
            <a:r>
              <a:rPr lang="en-US" sz="3200" dirty="0" smtClean="0"/>
              <a:t>ostile environments </a:t>
            </a:r>
            <a:r>
              <a:rPr lang="en-US" sz="3200" dirty="0"/>
              <a:t>(Roscoe, 1994</a:t>
            </a:r>
            <a:r>
              <a:rPr lang="en-US" sz="3200" dirty="0" smtClean="0"/>
              <a:t>)</a:t>
            </a:r>
            <a:endParaRPr lang="en-US" sz="3200" dirty="0"/>
          </a:p>
        </p:txBody>
      </p:sp>
      <p:sp>
        <p:nvSpPr>
          <p:cNvPr id="11267" name="Rectangle 3"/>
          <p:cNvSpPr>
            <a:spLocks noGrp="1" noChangeArrowheads="1"/>
          </p:cNvSpPr>
          <p:nvPr>
            <p:ph type="body" sz="half" idx="1"/>
          </p:nvPr>
        </p:nvSpPr>
        <p:spPr>
          <a:xfrm>
            <a:off x="457200" y="2362200"/>
            <a:ext cx="4343400" cy="3763963"/>
          </a:xfrm>
        </p:spPr>
        <p:txBody>
          <a:bodyPr/>
          <a:lstStyle/>
          <a:p>
            <a:pPr algn="ctr"/>
            <a:r>
              <a:rPr lang="en-US" dirty="0"/>
              <a:t>For adolescent girls:</a:t>
            </a:r>
          </a:p>
          <a:p>
            <a:pPr lvl="1">
              <a:buFont typeface="Wingdings" pitchFamily="2" charset="2"/>
              <a:buNone/>
            </a:pPr>
            <a:endParaRPr lang="en-US" dirty="0"/>
          </a:p>
          <a:p>
            <a:pPr lvl="1"/>
            <a:r>
              <a:rPr lang="en-US" dirty="0"/>
              <a:t>Sexual teasing, jokes, or remarks</a:t>
            </a:r>
          </a:p>
          <a:p>
            <a:pPr lvl="1"/>
            <a:r>
              <a:rPr lang="en-US" dirty="0"/>
              <a:t>Uninvited sexual questions</a:t>
            </a:r>
          </a:p>
          <a:p>
            <a:pPr lvl="1"/>
            <a:r>
              <a:rPr lang="en-US" dirty="0"/>
              <a:t>Unwanted physical contact </a:t>
            </a:r>
          </a:p>
          <a:p>
            <a:pPr lvl="1"/>
            <a:r>
              <a:rPr lang="en-US" dirty="0"/>
              <a:t>Unwanted sexual comments</a:t>
            </a:r>
          </a:p>
        </p:txBody>
      </p:sp>
      <p:sp>
        <p:nvSpPr>
          <p:cNvPr id="11272" name="Rectangle 8"/>
          <p:cNvSpPr>
            <a:spLocks noGrp="1" noChangeArrowheads="1"/>
          </p:cNvSpPr>
          <p:nvPr>
            <p:ph type="body" sz="half" idx="2"/>
          </p:nvPr>
        </p:nvSpPr>
        <p:spPr>
          <a:xfrm>
            <a:off x="4648200" y="2362200"/>
            <a:ext cx="4038600" cy="3763963"/>
          </a:xfrm>
        </p:spPr>
        <p:txBody>
          <a:bodyPr/>
          <a:lstStyle/>
          <a:p>
            <a:pPr algn="ctr"/>
            <a:r>
              <a:rPr lang="en-US" dirty="0"/>
              <a:t>For adolescent boys:</a:t>
            </a:r>
          </a:p>
          <a:p>
            <a:endParaRPr lang="en-US" dirty="0"/>
          </a:p>
          <a:p>
            <a:pPr lvl="1"/>
            <a:r>
              <a:rPr lang="en-US" dirty="0"/>
              <a:t>Unwanted telephone calls</a:t>
            </a:r>
          </a:p>
          <a:p>
            <a:pPr lvl="1"/>
            <a:r>
              <a:rPr lang="en-US" dirty="0"/>
              <a:t>Pressure to go on dates</a:t>
            </a:r>
          </a:p>
          <a:p>
            <a:pPr lvl="1"/>
            <a:r>
              <a:rPr lang="en-US" dirty="0"/>
              <a:t>Sexual advances</a:t>
            </a:r>
          </a:p>
          <a:p>
            <a:pPr lvl="1"/>
            <a:r>
              <a:rPr lang="en-US" dirty="0"/>
              <a:t>Unwanted love  letters and notes</a:t>
            </a:r>
          </a:p>
        </p:txBody>
      </p:sp>
      <p:sp>
        <p:nvSpPr>
          <p:cNvPr id="11273" name="Text Box 9"/>
          <p:cNvSpPr txBox="1">
            <a:spLocks noChangeArrowheads="1"/>
          </p:cNvSpPr>
          <p:nvPr/>
        </p:nvSpPr>
        <p:spPr bwMode="auto">
          <a:xfrm>
            <a:off x="2498725" y="5916613"/>
            <a:ext cx="3825875" cy="366712"/>
          </a:xfrm>
          <a:prstGeom prst="rect">
            <a:avLst/>
          </a:prstGeom>
          <a:noFill/>
          <a:ln w="9525">
            <a:noFill/>
            <a:miter lim="800000"/>
            <a:headEnd/>
            <a:tailEnd/>
          </a:ln>
          <a:effectLst/>
        </p:spPr>
        <p:txBody>
          <a:bodyPr>
            <a:spAutoFit/>
          </a:bodyPr>
          <a:lstStyle/>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59BE1F86-4A06-41C0-9FB6-BB09725AEBC9}" type="slidenum">
              <a:rPr lang="en-US"/>
              <a:pPr/>
              <a:t>9</a:t>
            </a:fld>
            <a:endParaRPr lang="en-US" dirty="0"/>
          </a:p>
        </p:txBody>
      </p:sp>
      <p:sp>
        <p:nvSpPr>
          <p:cNvPr id="16386" name="Rectangle 2"/>
          <p:cNvSpPr>
            <a:spLocks noGrp="1" noRot="1" noChangeArrowheads="1"/>
          </p:cNvSpPr>
          <p:nvPr>
            <p:ph type="title"/>
          </p:nvPr>
        </p:nvSpPr>
        <p:spPr/>
        <p:txBody>
          <a:bodyPr/>
          <a:lstStyle/>
          <a:p>
            <a:r>
              <a:rPr lang="en-US" sz="3200" dirty="0"/>
              <a:t>More Examples of Behaviors </a:t>
            </a:r>
            <a:r>
              <a:rPr lang="en-US" sz="3200" dirty="0" smtClean="0"/>
              <a:t>that ALWAYS </a:t>
            </a:r>
            <a:r>
              <a:rPr lang="en-US" sz="3200" dirty="0"/>
              <a:t>Qualify as Sexual Harassment:*</a:t>
            </a:r>
          </a:p>
        </p:txBody>
      </p:sp>
      <p:sp>
        <p:nvSpPr>
          <p:cNvPr id="16387" name="Rectangle 3"/>
          <p:cNvSpPr>
            <a:spLocks noGrp="1" noChangeArrowheads="1"/>
          </p:cNvSpPr>
          <p:nvPr>
            <p:ph type="body" idx="1"/>
          </p:nvPr>
        </p:nvSpPr>
        <p:spPr/>
        <p:txBody>
          <a:bodyPr/>
          <a:lstStyle/>
          <a:p>
            <a:pPr>
              <a:lnSpc>
                <a:spcPct val="80000"/>
              </a:lnSpc>
            </a:pPr>
            <a:r>
              <a:rPr lang="en-US" sz="2800" dirty="0"/>
              <a:t>Sexual Advances</a:t>
            </a:r>
          </a:p>
          <a:p>
            <a:pPr>
              <a:lnSpc>
                <a:spcPct val="80000"/>
              </a:lnSpc>
            </a:pPr>
            <a:r>
              <a:rPr lang="en-US" sz="2800" dirty="0"/>
              <a:t>Touching of a Sexual Nature</a:t>
            </a:r>
          </a:p>
          <a:p>
            <a:pPr>
              <a:lnSpc>
                <a:spcPct val="80000"/>
              </a:lnSpc>
            </a:pPr>
            <a:r>
              <a:rPr lang="en-US" sz="2800" dirty="0"/>
              <a:t>Graffiti of a Sexual Nature</a:t>
            </a:r>
          </a:p>
          <a:p>
            <a:pPr>
              <a:lnSpc>
                <a:spcPct val="80000"/>
              </a:lnSpc>
            </a:pPr>
            <a:r>
              <a:rPr lang="en-US" sz="2800" dirty="0"/>
              <a:t>Displaying/distributing sexually explicit drawings and pictures</a:t>
            </a:r>
          </a:p>
          <a:p>
            <a:pPr>
              <a:lnSpc>
                <a:spcPct val="80000"/>
              </a:lnSpc>
            </a:pPr>
            <a:r>
              <a:rPr lang="en-US" sz="2800" dirty="0"/>
              <a:t>Sexual (Dirty) jokes</a:t>
            </a:r>
          </a:p>
          <a:p>
            <a:pPr>
              <a:lnSpc>
                <a:spcPct val="80000"/>
              </a:lnSpc>
            </a:pPr>
            <a:r>
              <a:rPr lang="en-US" sz="2800" dirty="0"/>
              <a:t>Pressure for sexual favors</a:t>
            </a:r>
          </a:p>
          <a:p>
            <a:pPr>
              <a:lnSpc>
                <a:spcPct val="80000"/>
              </a:lnSpc>
            </a:pPr>
            <a:r>
              <a:rPr lang="en-US" sz="2800" dirty="0"/>
              <a:t>Spreading rumors about other students’ sexual activities</a:t>
            </a:r>
          </a:p>
          <a:p>
            <a:pPr>
              <a:lnSpc>
                <a:spcPct val="80000"/>
              </a:lnSpc>
            </a:pPr>
            <a:r>
              <a:rPr lang="en-US" sz="2800" dirty="0"/>
              <a:t>Talking about one’s sexuality or sexual activity in front of others</a:t>
            </a:r>
          </a:p>
          <a:p>
            <a:pPr>
              <a:lnSpc>
                <a:spcPct val="80000"/>
              </a:lnSpc>
            </a:pPr>
            <a:endParaRPr lang="en-US" sz="2800" dirty="0"/>
          </a:p>
        </p:txBody>
      </p:sp>
      <p:sp>
        <p:nvSpPr>
          <p:cNvPr id="16388" name="Text Box 4"/>
          <p:cNvSpPr txBox="1">
            <a:spLocks noChangeArrowheads="1"/>
          </p:cNvSpPr>
          <p:nvPr/>
        </p:nvSpPr>
        <p:spPr bwMode="auto">
          <a:xfrm>
            <a:off x="3108325" y="6221413"/>
            <a:ext cx="244475" cy="366712"/>
          </a:xfrm>
          <a:prstGeom prst="rect">
            <a:avLst/>
          </a:prstGeom>
          <a:noFill/>
          <a:ln w="9525">
            <a:noFill/>
            <a:miter lim="800000"/>
            <a:headEnd/>
            <a:tailEnd/>
          </a:ln>
          <a:effectLst/>
        </p:spPr>
        <p:txBody>
          <a:bodyPr>
            <a:spAutoFit/>
          </a:bodyPr>
          <a:lstStyle/>
          <a:p>
            <a:endParaRPr lang="en-US" dirty="0"/>
          </a:p>
        </p:txBody>
      </p:sp>
      <p:sp>
        <p:nvSpPr>
          <p:cNvPr id="16389" name="Text Box 5"/>
          <p:cNvSpPr txBox="1">
            <a:spLocks noChangeArrowheads="1"/>
          </p:cNvSpPr>
          <p:nvPr/>
        </p:nvSpPr>
        <p:spPr bwMode="auto">
          <a:xfrm>
            <a:off x="847725" y="6019800"/>
            <a:ext cx="3829050" cy="366713"/>
          </a:xfrm>
          <a:prstGeom prst="rect">
            <a:avLst/>
          </a:prstGeom>
          <a:noFill/>
          <a:ln w="9525">
            <a:noFill/>
            <a:miter lim="800000"/>
            <a:headEnd/>
            <a:tailEnd/>
          </a:ln>
          <a:effectLst/>
        </p:spPr>
        <p:txBody>
          <a:bodyPr wrap="none">
            <a:spAutoFit/>
          </a:bodyPr>
          <a:lstStyle/>
          <a:p>
            <a:r>
              <a:rPr lang="en-US" dirty="0"/>
              <a:t>*Cited from Office for Civil Rights, 2005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1397</TotalTime>
  <Words>2080</Words>
  <Application>Microsoft Office PowerPoint</Application>
  <PresentationFormat>On-screen Show (4:3)</PresentationFormat>
  <Paragraphs>182</Paragraphs>
  <Slides>30</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Garamond</vt:lpstr>
      <vt:lpstr>Times New Roman</vt:lpstr>
      <vt:lpstr>Wingdings</vt:lpstr>
      <vt:lpstr>Batang</vt:lpstr>
      <vt:lpstr>Rockwell</vt:lpstr>
      <vt:lpstr>Stream</vt:lpstr>
      <vt:lpstr>Sexual Harassment What All School Faculty and Staff Should Know about Sexual Harassment in School </vt:lpstr>
      <vt:lpstr>Learner Objectives </vt:lpstr>
      <vt:lpstr>AGENDA:</vt:lpstr>
      <vt:lpstr>A Case Illustration Allison</vt:lpstr>
      <vt:lpstr>WHAT? </vt:lpstr>
      <vt:lpstr>Hostile Environment</vt:lpstr>
      <vt:lpstr>Hostile Environment (Cont’d)</vt:lpstr>
      <vt:lpstr>Hostile Environment  Types of harassment that cause hostile environments (Roscoe, 1994)</vt:lpstr>
      <vt:lpstr>More Examples of Behaviors that ALWAYS Qualify as Sexual Harassment:*</vt:lpstr>
      <vt:lpstr>Assume it is happening in YOUR classroom</vt:lpstr>
      <vt:lpstr>How do you identify sexual harassment?</vt:lpstr>
      <vt:lpstr>More signs….</vt:lpstr>
      <vt:lpstr>Related Problems</vt:lpstr>
      <vt:lpstr>Contributing Factors The following are risk factors for being a victim of sexual harassment:</vt:lpstr>
      <vt:lpstr>Contributing Factors The following are risk factors for being a perpetrator of sexual harassment:</vt:lpstr>
      <vt:lpstr>WHAT NOT TO DO!</vt:lpstr>
      <vt:lpstr>WHAT NOT TO DO!</vt:lpstr>
      <vt:lpstr>WHAT NOT TO DO!</vt:lpstr>
      <vt:lpstr>WHAT NOT TO DO! </vt:lpstr>
      <vt:lpstr>Why is this behavior so pervasive?</vt:lpstr>
      <vt:lpstr>Why is this so important? VICTIMS CAN HAVE SEVERE OUTCOMES:</vt:lpstr>
      <vt:lpstr>Why is this so important? VICTIMS CAN HAVE SEVERE OUTCOMES:</vt:lpstr>
      <vt:lpstr>What You Can Do?</vt:lpstr>
      <vt:lpstr>What You Can Do?</vt:lpstr>
      <vt:lpstr>What You Can Do?</vt:lpstr>
      <vt:lpstr>Helpful Resources For You</vt:lpstr>
      <vt:lpstr>Helpful Resources For You</vt:lpstr>
      <vt:lpstr>Helpful Resources For You</vt:lpstr>
      <vt:lpstr>References</vt:lpstr>
      <vt:lpstr>Contact Information</vt:lpstr>
    </vt:vector>
  </TitlesOfParts>
  <Company>university of pittsburgh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 Harassment</dc:title>
  <dc:creator>D</dc:creator>
  <cp:lastModifiedBy>jrc62</cp:lastModifiedBy>
  <cp:revision>17</cp:revision>
  <dcterms:created xsi:type="dcterms:W3CDTF">2008-04-08T18:11:16Z</dcterms:created>
  <dcterms:modified xsi:type="dcterms:W3CDTF">2011-08-10T17:15:29Z</dcterms:modified>
</cp:coreProperties>
</file>